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9" r:id="rId2"/>
    <p:sldId id="256" r:id="rId3"/>
    <p:sldId id="257" r:id="rId4"/>
    <p:sldId id="260" r:id="rId5"/>
    <p:sldId id="291" r:id="rId6"/>
    <p:sldId id="258" r:id="rId7"/>
    <p:sldId id="292" r:id="rId8"/>
    <p:sldId id="263" r:id="rId9"/>
    <p:sldId id="264" r:id="rId10"/>
    <p:sldId id="293" r:id="rId11"/>
    <p:sldId id="266" r:id="rId12"/>
    <p:sldId id="267" r:id="rId13"/>
    <p:sldId id="268" r:id="rId14"/>
    <p:sldId id="269" r:id="rId15"/>
    <p:sldId id="270" r:id="rId16"/>
    <p:sldId id="271" r:id="rId17"/>
    <p:sldId id="273" r:id="rId18"/>
    <p:sldId id="274" r:id="rId19"/>
    <p:sldId id="272" r:id="rId20"/>
    <p:sldId id="275" r:id="rId21"/>
    <p:sldId id="276" r:id="rId22"/>
    <p:sldId id="294"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67384" autoAdjust="0"/>
  </p:normalViewPr>
  <p:slideViewPr>
    <p:cSldViewPr>
      <p:cViewPr varScale="1">
        <p:scale>
          <a:sx n="48" d="100"/>
          <a:sy n="48" d="100"/>
        </p:scale>
        <p:origin x="-19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111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1222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9374953130858725E-2"/>
          <c:y val="6.0606060606060635E-2"/>
          <c:w val="0.88252980877390363"/>
          <c:h val="0.82353535353535368"/>
        </c:manualLayout>
      </c:layout>
      <c:barChart>
        <c:barDir val="col"/>
        <c:grouping val="percentStacked"/>
        <c:ser>
          <c:idx val="0"/>
          <c:order val="0"/>
          <c:tx>
            <c:strRef>
              <c:f>Sheet1!$B$1</c:f>
              <c:strCache>
                <c:ptCount val="1"/>
                <c:pt idx="0">
                  <c:v>Column1</c:v>
                </c:pt>
              </c:strCache>
            </c:strRef>
          </c:tx>
          <c:spPr>
            <a:solidFill>
              <a:srgbClr val="92D050"/>
            </a:solidFill>
          </c:spPr>
          <c:dPt>
            <c:idx val="1"/>
            <c:spPr>
              <a:solidFill>
                <a:schemeClr val="accent5"/>
              </a:solidFill>
            </c:spPr>
          </c:dPt>
          <c:dLbls>
            <c:dLbl>
              <c:idx val="0"/>
              <c:layout/>
              <c:tx>
                <c:rich>
                  <a:bodyPr/>
                  <a:lstStyle/>
                  <a:p>
                    <a:r>
                      <a:rPr lang="en-US"/>
                      <a:t>5-14 </a:t>
                    </a:r>
                  </a:p>
                  <a:p>
                    <a:r>
                      <a:rPr lang="en-US"/>
                      <a:t>comments</a:t>
                    </a:r>
                  </a:p>
                </c:rich>
              </c:tx>
              <c:showVal val="1"/>
            </c:dLbl>
            <c:dLbl>
              <c:idx val="1"/>
              <c:layout/>
              <c:tx>
                <c:rich>
                  <a:bodyPr/>
                  <a:lstStyle/>
                  <a:p>
                    <a:r>
                      <a:rPr lang="en-US"/>
                      <a:t>Defects</a:t>
                    </a:r>
                  </a:p>
                </c:rich>
              </c:tx>
              <c:showVal val="1"/>
            </c:dLbl>
            <c:showVal val="1"/>
          </c:dLbls>
          <c:cat>
            <c:strRef>
              <c:f>Sheet1!$A$2:$A$3</c:f>
              <c:strCache>
                <c:ptCount val="2"/>
                <c:pt idx="0">
                  <c:v>Number of comments</c:v>
                </c:pt>
                <c:pt idx="1">
                  <c:v>Type of bug report</c:v>
                </c:pt>
              </c:strCache>
            </c:strRef>
          </c:cat>
          <c:val>
            <c:numRef>
              <c:f>Sheet1!$B$2:$B$3</c:f>
              <c:numCache>
                <c:formatCode>General</c:formatCode>
                <c:ptCount val="2"/>
                <c:pt idx="0">
                  <c:v>25</c:v>
                </c:pt>
                <c:pt idx="1">
                  <c:v>27</c:v>
                </c:pt>
              </c:numCache>
            </c:numRef>
          </c:val>
        </c:ser>
        <c:ser>
          <c:idx val="1"/>
          <c:order val="1"/>
          <c:tx>
            <c:strRef>
              <c:f>Sheet1!$C$1</c:f>
              <c:strCache>
                <c:ptCount val="1"/>
                <c:pt idx="0">
                  <c:v>Column2</c:v>
                </c:pt>
              </c:strCache>
            </c:strRef>
          </c:tx>
          <c:dPt>
            <c:idx val="0"/>
            <c:spPr>
              <a:solidFill>
                <a:schemeClr val="accent6">
                  <a:lumMod val="60000"/>
                  <a:lumOff val="40000"/>
                </a:schemeClr>
              </a:solidFill>
            </c:spPr>
          </c:dPt>
          <c:dPt>
            <c:idx val="1"/>
            <c:spPr>
              <a:solidFill>
                <a:schemeClr val="accent2">
                  <a:lumMod val="60000"/>
                  <a:lumOff val="40000"/>
                </a:schemeClr>
              </a:solidFill>
            </c:spPr>
          </c:dPt>
          <c:dLbls>
            <c:dLbl>
              <c:idx val="0"/>
              <c:layout/>
              <c:tx>
                <c:rich>
                  <a:bodyPr/>
                  <a:lstStyle/>
                  <a:p>
                    <a:r>
                      <a:rPr lang="en-US"/>
                      <a:t>15-25 </a:t>
                    </a:r>
                  </a:p>
                  <a:p>
                    <a:r>
                      <a:rPr lang="en-US"/>
                      <a:t>comments</a:t>
                    </a:r>
                  </a:p>
                </c:rich>
              </c:tx>
              <c:showVal val="1"/>
            </c:dLbl>
            <c:dLbl>
              <c:idx val="1"/>
              <c:layout/>
              <c:tx>
                <c:rich>
                  <a:bodyPr/>
                  <a:lstStyle/>
                  <a:p>
                    <a:r>
                      <a:rPr lang="en-US"/>
                      <a:t>Enhancements</a:t>
                    </a:r>
                  </a:p>
                </c:rich>
              </c:tx>
              <c:showVal val="1"/>
            </c:dLbl>
            <c:showVal val="1"/>
          </c:dLbls>
          <c:cat>
            <c:strRef>
              <c:f>Sheet1!$A$2:$A$3</c:f>
              <c:strCache>
                <c:ptCount val="2"/>
                <c:pt idx="0">
                  <c:v>Number of comments</c:v>
                </c:pt>
                <c:pt idx="1">
                  <c:v>Type of bug report</c:v>
                </c:pt>
              </c:strCache>
            </c:strRef>
          </c:cat>
          <c:val>
            <c:numRef>
              <c:f>Sheet1!$C$2:$C$3</c:f>
              <c:numCache>
                <c:formatCode>General</c:formatCode>
                <c:ptCount val="2"/>
                <c:pt idx="0">
                  <c:v>11</c:v>
                </c:pt>
                <c:pt idx="1">
                  <c:v>9</c:v>
                </c:pt>
              </c:numCache>
            </c:numRef>
          </c:val>
        </c:ser>
        <c:overlap val="100"/>
        <c:axId val="88674688"/>
        <c:axId val="88676224"/>
      </c:barChart>
      <c:catAx>
        <c:axId val="88674688"/>
        <c:scaling>
          <c:orientation val="minMax"/>
        </c:scaling>
        <c:axPos val="b"/>
        <c:tickLblPos val="nextTo"/>
        <c:crossAx val="88676224"/>
        <c:crosses val="autoZero"/>
        <c:auto val="1"/>
        <c:lblAlgn val="ctr"/>
        <c:lblOffset val="100"/>
      </c:catAx>
      <c:valAx>
        <c:axId val="88676224"/>
        <c:scaling>
          <c:orientation val="minMax"/>
        </c:scaling>
        <c:axPos val="l"/>
        <c:majorGridlines/>
        <c:numFmt formatCode="0%" sourceLinked="1"/>
        <c:tickLblPos val="nextTo"/>
        <c:crossAx val="88674688"/>
        <c:crosses val="autoZero"/>
        <c:crossBetween val="between"/>
        <c:majorUnit val="0.2"/>
      </c:valAx>
    </c:plotArea>
    <c:plotVisOnly val="1"/>
  </c:chart>
  <c:txPr>
    <a:bodyPr/>
    <a:lstStyle/>
    <a:p>
      <a:pPr>
        <a:defRPr>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5962561971420298E-2"/>
          <c:y val="4.4057617797775325E-2"/>
          <c:w val="0.80949485773340291"/>
          <c:h val="0.85653105861767331"/>
        </c:manualLayout>
      </c:layout>
      <c:barChart>
        <c:barDir val="col"/>
        <c:grouping val="percentStacked"/>
        <c:ser>
          <c:idx val="0"/>
          <c:order val="0"/>
          <c:tx>
            <c:strRef>
              <c:f>Sheet1!$B$1</c:f>
              <c:strCache>
                <c:ptCount val="1"/>
                <c:pt idx="0">
                  <c:v>465 sentences</c:v>
                </c:pt>
              </c:strCache>
            </c:strRef>
          </c:tx>
          <c:spPr>
            <a:solidFill>
              <a:srgbClr val="FFC000"/>
            </a:solidFill>
          </c:spPr>
          <c:dLbls>
            <c:showVal val="1"/>
          </c:dLbls>
          <c:cat>
            <c:strRef>
              <c:f>Sheet1!$A$2:$A$3</c:f>
              <c:strCache>
                <c:ptCount val="2"/>
                <c:pt idx="0">
                  <c:v>Sentences in corpus</c:v>
                </c:pt>
                <c:pt idx="1">
                  <c:v>Words in corpus</c:v>
                </c:pt>
              </c:strCache>
            </c:strRef>
          </c:cat>
          <c:val>
            <c:numRef>
              <c:f>Sheet1!$B$2:$B$3</c:f>
              <c:numCache>
                <c:formatCode>0.00%</c:formatCode>
                <c:ptCount val="2"/>
                <c:pt idx="0">
                  <c:v>0.19700000000000004</c:v>
                </c:pt>
                <c:pt idx="1">
                  <c:v>0.28300000000000008</c:v>
                </c:pt>
              </c:numCache>
            </c:numRef>
          </c:val>
        </c:ser>
        <c:ser>
          <c:idx val="1"/>
          <c:order val="1"/>
          <c:tx>
            <c:strRef>
              <c:f>Sheet1!$C$1</c:f>
              <c:strCache>
                <c:ptCount val="1"/>
                <c:pt idx="0">
                  <c:v>Column2</c:v>
                </c:pt>
              </c:strCache>
            </c:strRef>
          </c:tx>
          <c:spPr>
            <a:solidFill>
              <a:schemeClr val="accent4">
                <a:lumMod val="60000"/>
                <a:lumOff val="40000"/>
              </a:schemeClr>
            </a:solidFill>
          </c:spPr>
          <c:cat>
            <c:strRef>
              <c:f>Sheet1!$A$2:$A$3</c:f>
              <c:strCache>
                <c:ptCount val="2"/>
                <c:pt idx="0">
                  <c:v>Sentences in corpus</c:v>
                </c:pt>
                <c:pt idx="1">
                  <c:v>Words in corpus</c:v>
                </c:pt>
              </c:strCache>
            </c:strRef>
          </c:cat>
          <c:val>
            <c:numRef>
              <c:f>Sheet1!$C$2:$C$3</c:f>
              <c:numCache>
                <c:formatCode>0.00%</c:formatCode>
                <c:ptCount val="2"/>
                <c:pt idx="0">
                  <c:v>0.80300000000000005</c:v>
                </c:pt>
                <c:pt idx="1">
                  <c:v>0.71700000000000053</c:v>
                </c:pt>
              </c:numCache>
            </c:numRef>
          </c:val>
        </c:ser>
        <c:overlap val="100"/>
        <c:axId val="98323456"/>
        <c:axId val="98325248"/>
      </c:barChart>
      <c:catAx>
        <c:axId val="98323456"/>
        <c:scaling>
          <c:orientation val="minMax"/>
        </c:scaling>
        <c:axPos val="b"/>
        <c:tickLblPos val="nextTo"/>
        <c:crossAx val="98325248"/>
        <c:crosses val="autoZero"/>
        <c:auto val="1"/>
        <c:lblAlgn val="ctr"/>
        <c:lblOffset val="100"/>
      </c:catAx>
      <c:valAx>
        <c:axId val="98325248"/>
        <c:scaling>
          <c:orientation val="minMax"/>
        </c:scaling>
        <c:axPos val="l"/>
        <c:majorGridlines/>
        <c:numFmt formatCode="0%" sourceLinked="1"/>
        <c:tickLblPos val="nextTo"/>
        <c:crossAx val="98323456"/>
        <c:crosses val="autoZero"/>
        <c:crossBetween val="between"/>
        <c:majorUnit val="0.2"/>
      </c:valAx>
    </c:plotArea>
    <c:legend>
      <c:legendPos val="r"/>
      <c:legendEntry>
        <c:idx val="0"/>
        <c:delete val="1"/>
      </c:legendEntry>
      <c:layout/>
    </c:legend>
    <c:plotVisOnly val="1"/>
  </c:chart>
  <c:txPr>
    <a:bodyPr/>
    <a:lstStyle/>
    <a:p>
      <a:pPr>
        <a:defRPr sz="1800">
          <a:latin typeface="Times New Roman" pitchFamily="18" charset="0"/>
          <a:cs typeface="Times New Roman" pitchFamily="18"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F1EB4-7A07-4EB1-A55E-1119E63E4A51}" type="datetimeFigureOut">
              <a:rPr lang="en-US" smtClean="0"/>
              <a:pPr/>
              <a:t>11/19/2013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D2BEC6-0DED-4F85-850C-6AB40613551B}" type="slidenum">
              <a:rPr lang="en-US" smtClean="0"/>
              <a:pPr/>
              <a:t>‹#›</a:t>
            </a:fld>
            <a:endParaRPr lang="en-US"/>
          </a:p>
        </p:txBody>
      </p:sp>
    </p:spTree>
    <p:extLst>
      <p:ext uri="{BB962C8B-B14F-4D97-AF65-F5344CB8AC3E}">
        <p14:creationId xmlns="" xmlns:p14="http://schemas.microsoft.com/office/powerpoint/2010/main" val="81575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this point, I would like to give an overview of the technique</a:t>
            </a:r>
            <a:r>
              <a:rPr lang="en-US" baseline="0" dirty="0" smtClean="0"/>
              <a:t> and contribution of this paper. </a:t>
            </a:r>
            <a:r>
              <a:rPr lang="en-US" dirty="0" smtClean="0"/>
              <a:t>Problem</a:t>
            </a:r>
            <a:r>
              <a:rPr lang="en-US" baseline="0" dirty="0" smtClean="0"/>
              <a:t> similar to summarizing emails and meeting discussions. The authors h</a:t>
            </a:r>
            <a:r>
              <a:rPr lang="en-US" dirty="0" smtClean="0"/>
              <a:t>ad human annotators to create summaries of 36 bug reports, creating a corpus of bug report data.</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They investigate whether the existing ML based approaches (classifiers) for extracting summaries will work for bug reports. Applied existing classifiers trained on emails and meeting discussions to produce summaries for reports for reports in the corpus</a:t>
            </a:r>
          </a:p>
          <a:p>
            <a:endParaRPr lang="en-US" dirty="0" smtClean="0"/>
          </a:p>
          <a:p>
            <a:r>
              <a:rPr lang="en-US" dirty="0" smtClean="0"/>
              <a:t>Also trained classifier trained on bug reports and applied on corpus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Assign zero or one to each sentence, sentences assigned one appear in the generated summary. Measured effectiveness of these classifiers based on several computed measures. </a:t>
            </a:r>
          </a:p>
          <a:p>
            <a:endParaRPr lang="en-US" dirty="0" smtClean="0"/>
          </a:p>
          <a:p>
            <a:r>
              <a:rPr lang="en-US" dirty="0" smtClean="0"/>
              <a:t>Result: All classifier perform well, bug report classifier (62% precision) out- performs other two. </a:t>
            </a:r>
          </a:p>
          <a:p>
            <a:r>
              <a:rPr lang="en-US" dirty="0" smtClean="0"/>
              <a:t>Evaluate result: Human judges evaluated goodness of a subset of summaries produced by the bug report classifier. </a:t>
            </a:r>
          </a:p>
          <a:p>
            <a:r>
              <a:rPr lang="en-US" dirty="0" smtClean="0"/>
              <a:t>Arithmetic mean quality ranking of summaries generated: 3.69(5.00)</a:t>
            </a:r>
          </a:p>
          <a:p>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dirty="0" smtClean="0">
                <a:solidFill>
                  <a:srgbClr val="FF0000"/>
                </a:solidFill>
                <a:latin typeface="Times New Roman" panose="02020603050405020304" pitchFamily="18" charset="0"/>
                <a:cs typeface="Times New Roman" panose="02020603050405020304" pitchFamily="18" charset="0"/>
              </a:rPr>
              <a:t>The</a:t>
            </a:r>
            <a:r>
              <a:rPr lang="en-US" sz="1200" i="0" baseline="0" dirty="0" smtClean="0">
                <a:solidFill>
                  <a:srgbClr val="FF0000"/>
                </a:solidFill>
                <a:latin typeface="Times New Roman" panose="02020603050405020304" pitchFamily="18" charset="0"/>
                <a:cs typeface="Times New Roman" panose="02020603050405020304" pitchFamily="18" charset="0"/>
              </a:rPr>
              <a:t> authors chose nine bug reports each from four different open-source software projects: Eclipse Platform, Gnome, Mozilla, and KDE. Most of them had a major portion as text and they avoided choosing the once with code or stack traces. The graph here shows some statistics for the reports chosen. Around 69% of the report had 5-14 lines of comments while the remaining 31% had 15-25 comments each. Also, nine of the 36 bug reports, i.e. ¼th of the bug reports were enhancements and remaining 3/4</a:t>
            </a:r>
            <a:r>
              <a:rPr lang="en-US" sz="1200" i="0" baseline="30000" dirty="0" smtClean="0">
                <a:solidFill>
                  <a:srgbClr val="FF0000"/>
                </a:solidFill>
                <a:latin typeface="Times New Roman" panose="02020603050405020304" pitchFamily="18" charset="0"/>
                <a:cs typeface="Times New Roman" panose="02020603050405020304" pitchFamily="18" charset="0"/>
              </a:rPr>
              <a:t>th</a:t>
            </a:r>
            <a:r>
              <a:rPr lang="en-US" sz="1200" i="0" baseline="0" dirty="0" smtClean="0">
                <a:solidFill>
                  <a:srgbClr val="FF0000"/>
                </a:solidFill>
                <a:latin typeface="Times New Roman" panose="02020603050405020304" pitchFamily="18" charset="0"/>
                <a:cs typeface="Times New Roman" panose="02020603050405020304" pitchFamily="18" charset="0"/>
              </a:rPr>
              <a:t> or 75% were defects</a:t>
            </a:r>
          </a:p>
          <a:p>
            <a:endParaRPr lang="en-US" sz="1200" i="0" baseline="0" dirty="0" smtClean="0">
              <a:solidFill>
                <a:srgbClr val="FF0000"/>
              </a:solidFill>
              <a:latin typeface="Times New Roman" panose="02020603050405020304" pitchFamily="18" charset="0"/>
              <a:cs typeface="Times New Roman" panose="02020603050405020304" pitchFamily="18" charset="0"/>
            </a:endParaRPr>
          </a:p>
          <a:p>
            <a:endParaRPr lang="en-US" i="0"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annotators were asked to write an abstractive summary for each bug repost assigned to them in not more than 250 words. Next, they were asked to specify how each sentence in the abstractive summary maps (links) to one or more sentences from the original bug report by listing the numbers of mapped sentences from the original report.</a:t>
            </a:r>
          </a:p>
          <a:p>
            <a:endParaRPr lang="en-US" sz="1200" kern="1200" baseline="0" dirty="0" smtClean="0">
              <a:solidFill>
                <a:schemeClr val="tx1"/>
              </a:solidFill>
              <a:latin typeface="+mn-lt"/>
              <a:ea typeface="+mn-ea"/>
              <a:cs typeface="+mn-cs"/>
            </a:endParaRPr>
          </a:p>
          <a:p>
            <a:r>
              <a:rPr lang="en-US" sz="1200" dirty="0" smtClean="0">
                <a:solidFill>
                  <a:srgbClr val="FF0000"/>
                </a:solidFill>
                <a:latin typeface="Times New Roman" panose="02020603050405020304" pitchFamily="18" charset="0"/>
                <a:cs typeface="Times New Roman" panose="02020603050405020304" pitchFamily="18" charset="0"/>
              </a:rPr>
              <a:t>Show example, figure 3</a:t>
            </a:r>
          </a:p>
          <a:p>
            <a:pPr>
              <a:buNone/>
            </a:pPr>
            <a:r>
              <a:rPr lang="en-US" sz="1200" dirty="0" smtClean="0">
                <a:solidFill>
                  <a:srgbClr val="FF0000"/>
                </a:solidFill>
                <a:latin typeface="Times New Roman" panose="02020603050405020304" pitchFamily="18" charset="0"/>
                <a:cs typeface="Times New Roman" panose="02020603050405020304" pitchFamily="18" charset="0"/>
              </a:rPr>
              <a:t>- the summary at the top is an abstractive summary written by an annotator with the mapping to the sentences from the original bug report marked</a:t>
            </a:r>
            <a:r>
              <a:rPr lang="en-US" sz="1200" dirty="0" smtClean="0">
                <a:solidFill>
                  <a:srgbClr val="FF0000"/>
                </a:solidFill>
              </a:rPr>
              <a:t>.</a:t>
            </a:r>
          </a:p>
          <a:p>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an average, the bug reports comprised of 65 sentences and on average, the summaries created by the annotators comprised just over five sentences. The table here shows some more statistics for the number of sentences in the summary, the number of words in the summary and the linked sentences from the bug reports. </a:t>
            </a:r>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common problem is that annotators often do not</a:t>
            </a:r>
            <a:r>
              <a:rPr lang="en-US" baseline="0" dirty="0" smtClean="0"/>
              <a:t> agree on a single best summary due to the fact that summarization is a subjective process. Hence, there can be no single best summary. As a solution to this problem, the authors use the kappa test. They assigned each bug report to three annotators instead of one and then the level of agreement is measured between the annotators, which is depicted by the k value. For this study, the k value comes out to be 0.41 which shows a moderate level of agreement. </a:t>
            </a:r>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end of the annotating process, the following three points were determined about the property</a:t>
            </a:r>
            <a:r>
              <a:rPr lang="en-US" baseline="0" dirty="0" smtClean="0"/>
              <a:t> of the report </a:t>
            </a:r>
            <a:r>
              <a:rPr lang="en-US" dirty="0" smtClean="0"/>
              <a:t>through the inputs of each annotator. The first was to determin</a:t>
            </a:r>
            <a:r>
              <a:rPr lang="en-US" baseline="0" dirty="0" smtClean="0"/>
              <a:t>e level of difficulty of summarizing the bug report. The second was the amount of irrelevant and off-topic discussion in the bug report. The third was the level of project-specific terminology used in the report. </a:t>
            </a:r>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annotation process</a:t>
            </a:r>
            <a:r>
              <a:rPr lang="en-US" baseline="0" dirty="0" smtClean="0"/>
              <a:t> was complete, the next step was to generate summaries. The authors approached this by investigating two questions. One which dealt with the existing conversation based- classifier. The second that dealt with a classifier specifically trained on bug reports. The two existing classifiers are referred as EC which is trained on email thread and EMC which is trained on a combination of email threads and meetings. The classifier trained on bug reports is referred as BRC. </a:t>
            </a:r>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dirty="0" smtClean="0">
                <a:latin typeface="Times New Roman" pitchFamily="18" charset="0"/>
                <a:cs typeface="Times New Roman" pitchFamily="18" charset="0"/>
              </a:rPr>
              <a:t>Combined</a:t>
            </a:r>
            <a:r>
              <a:rPr lang="en-US" sz="1200" dirty="0" smtClean="0">
                <a:latin typeface="Times New Roman" pitchFamily="18" charset="0"/>
                <a:cs typeface="Times New Roman" pitchFamily="18" charset="0"/>
              </a:rPr>
              <a:t> three human annotations for each bug report by scoring each sentence of the report based on the number of times it has been linked by annotators. </a:t>
            </a:r>
            <a:r>
              <a:rPr lang="en-US" dirty="0" smtClean="0"/>
              <a:t>So if a sentence is not linked by any annotators, it gets a score of zero</a:t>
            </a:r>
            <a:r>
              <a:rPr lang="en-US" baseline="0" dirty="0" smtClean="0"/>
              <a:t> and if it is linked by all all three annotators, it gets a score 3. So all the sentences with a score of two or more are considered to be the part of extractive summary and the set of all such sentences comprises what is called as the gold standard summary.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From</a:t>
            </a:r>
            <a:r>
              <a:rPr lang="en-US" baseline="0" dirty="0" smtClean="0"/>
              <a:t> the graph, you can see the </a:t>
            </a:r>
            <a:r>
              <a:rPr lang="en-US" dirty="0" smtClean="0"/>
              <a:t>Gold standard summary comprises of 465 sentences which is: </a:t>
            </a:r>
          </a:p>
          <a:p>
            <a:pPr marL="514350" indent="-514350">
              <a:buAutoNum type="arabicPeriod"/>
            </a:pPr>
            <a:r>
              <a:rPr lang="en-US" dirty="0" smtClean="0"/>
              <a:t>19.7% of all the sentences in the corpus</a:t>
            </a:r>
          </a:p>
          <a:p>
            <a:pPr marL="514350" indent="-514350">
              <a:buAutoNum type="arabicPeriod"/>
            </a:pPr>
            <a:r>
              <a:rPr lang="en-US" dirty="0" smtClean="0"/>
              <a:t>28.3% of all the words in the corpus</a:t>
            </a:r>
          </a:p>
          <a:p>
            <a:r>
              <a:rPr lang="en-US" sz="1200" kern="1200" baseline="0" dirty="0" smtClean="0">
                <a:solidFill>
                  <a:schemeClr val="tx1"/>
                </a:solidFill>
                <a:latin typeface="+mn-lt"/>
                <a:ea typeface="+mn-ea"/>
                <a:cs typeface="+mn-cs"/>
              </a:rPr>
              <a:t>The authors use a cross validation technique, where they leave one part of the corpus and train the classifier on the remainder of the bug report corpus</a:t>
            </a:r>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One of the question</a:t>
            </a:r>
            <a:r>
              <a:rPr lang="en-US" sz="1200" baseline="0" dirty="0" smtClean="0">
                <a:latin typeface="Times New Roman" pitchFamily="18" charset="0"/>
                <a:cs typeface="Times New Roman" pitchFamily="18" charset="0"/>
              </a:rPr>
              <a:t> that might arise is that why do we even consider general classifiers at first place when we can train a classifier on the bug reports. As previously mentioned too, the purpose is to determine if general purpose classifiers can be used to generate summaries for software artifacts? </a:t>
            </a:r>
            <a:r>
              <a:rPr lang="en-US" sz="1200" dirty="0" smtClean="0">
                <a:latin typeface="Times New Roman" pitchFamily="18" charset="0"/>
                <a:cs typeface="Times New Roman" pitchFamily="18" charset="0"/>
              </a:rPr>
              <a:t>The EC and EMC classifiers are appealing to use because of their generality. If these classifiers work well for bug reports, it offers hope that general classifiers might be applicable to software project artifacts without training on each specific kind of software artifacts (which can vary between projects) or on project-specific artifacts, lowering the cost of producing summaries.</a:t>
            </a:r>
          </a:p>
          <a:p>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all must be aware that many software artifacts are created, maintained and evolved</a:t>
            </a:r>
            <a:r>
              <a:rPr lang="en-US" baseline="0" dirty="0" smtClean="0"/>
              <a:t> as a part of a software development project. To begin with, we have the requirements and the design documents followed by the source code, email threads, bug reports, etc.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Hence,</a:t>
            </a:r>
            <a:r>
              <a:rPr lang="en-US" baseline="0" dirty="0" smtClean="0"/>
              <a:t> we all understand that software development is more than just programming ! A</a:t>
            </a:r>
            <a:r>
              <a:rPr lang="en-US" dirty="0" smtClean="0"/>
              <a:t>ny large and successful software system requires creation and management of all these artifacts : Information management</a:t>
            </a:r>
          </a:p>
          <a:p>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Here, I would like to mention a few more points about the classifiers. All three classifiers investigated are logistic regression classifiers.</a:t>
            </a:r>
          </a:p>
          <a:p>
            <a:r>
              <a:rPr lang="en-US" sz="1200" kern="1200" baseline="0" dirty="0" smtClean="0">
                <a:solidFill>
                  <a:schemeClr val="tx1"/>
                </a:solidFill>
                <a:latin typeface="+mn-lt"/>
                <a:ea typeface="+mn-ea"/>
                <a:cs typeface="+mn-cs"/>
              </a:rPr>
              <a:t>Instead of generating an output of zero or one, </a:t>
            </a:r>
            <a:r>
              <a:rPr lang="en-US" sz="1200" kern="1200" baseline="0" dirty="0" smtClean="0">
                <a:solidFill>
                  <a:schemeClr val="tx1"/>
                </a:solidFill>
                <a:latin typeface="+mn-lt"/>
                <a:ea typeface="+mn-ea"/>
                <a:cs typeface="+mn-cs"/>
              </a:rPr>
              <a:t>these classifiers </a:t>
            </a:r>
            <a:r>
              <a:rPr lang="en-US" sz="1200" kern="1200" baseline="0" dirty="0" smtClean="0">
                <a:solidFill>
                  <a:schemeClr val="tx1"/>
                </a:solidFill>
                <a:latin typeface="+mn-lt"/>
                <a:ea typeface="+mn-ea"/>
                <a:cs typeface="+mn-cs"/>
              </a:rPr>
              <a:t>generate the probability of each sentence </a:t>
            </a:r>
            <a:r>
              <a:rPr lang="en-US" sz="1200" kern="1200" baseline="0" dirty="0" smtClean="0">
                <a:solidFill>
                  <a:schemeClr val="tx1"/>
                </a:solidFill>
                <a:latin typeface="+mn-lt"/>
                <a:ea typeface="+mn-ea"/>
                <a:cs typeface="+mn-cs"/>
              </a:rPr>
              <a:t>being part </a:t>
            </a:r>
            <a:r>
              <a:rPr lang="en-US" sz="1200" kern="1200" baseline="0" dirty="0" smtClean="0">
                <a:solidFill>
                  <a:schemeClr val="tx1"/>
                </a:solidFill>
                <a:latin typeface="+mn-lt"/>
                <a:ea typeface="+mn-ea"/>
                <a:cs typeface="+mn-cs"/>
              </a:rPr>
              <a:t>of an extractive summary. To form the summary, </a:t>
            </a:r>
            <a:r>
              <a:rPr lang="en-US" sz="1200" kern="1200" baseline="0" dirty="0" smtClean="0">
                <a:solidFill>
                  <a:schemeClr val="tx1"/>
                </a:solidFill>
                <a:latin typeface="+mn-lt"/>
                <a:ea typeface="+mn-ea"/>
                <a:cs typeface="+mn-cs"/>
              </a:rPr>
              <a:t>we sort </a:t>
            </a:r>
            <a:r>
              <a:rPr lang="en-US" sz="1200" kern="1200" baseline="0" dirty="0" smtClean="0">
                <a:solidFill>
                  <a:schemeClr val="tx1"/>
                </a:solidFill>
                <a:latin typeface="+mn-lt"/>
                <a:ea typeface="+mn-ea"/>
                <a:cs typeface="+mn-cs"/>
              </a:rPr>
              <a:t>the sentences into a list based on their probability </a:t>
            </a:r>
            <a:r>
              <a:rPr lang="en-US" sz="1200" kern="1200" baseline="0" dirty="0" smtClean="0">
                <a:solidFill>
                  <a:schemeClr val="tx1"/>
                </a:solidFill>
                <a:latin typeface="+mn-lt"/>
                <a:ea typeface="+mn-ea"/>
                <a:cs typeface="+mn-cs"/>
              </a:rPr>
              <a:t>values in </a:t>
            </a:r>
            <a:r>
              <a:rPr lang="en-US" sz="1200" kern="1200" baseline="0" dirty="0" smtClean="0">
                <a:solidFill>
                  <a:schemeClr val="tx1"/>
                </a:solidFill>
                <a:latin typeface="+mn-lt"/>
                <a:ea typeface="+mn-ea"/>
                <a:cs typeface="+mn-cs"/>
              </a:rPr>
              <a:t>descending order. Starting from the beginning of </a:t>
            </a:r>
            <a:r>
              <a:rPr lang="en-US" sz="1200" kern="1200" baseline="0" dirty="0" smtClean="0">
                <a:solidFill>
                  <a:schemeClr val="tx1"/>
                </a:solidFill>
                <a:latin typeface="+mn-lt"/>
                <a:ea typeface="+mn-ea"/>
                <a:cs typeface="+mn-cs"/>
              </a:rPr>
              <a:t>this list</a:t>
            </a:r>
            <a:r>
              <a:rPr lang="en-US" sz="1200" kern="1200" baseline="0" dirty="0" smtClean="0">
                <a:solidFill>
                  <a:schemeClr val="tx1"/>
                </a:solidFill>
                <a:latin typeface="+mn-lt"/>
                <a:ea typeface="+mn-ea"/>
                <a:cs typeface="+mn-cs"/>
              </a:rPr>
              <a:t>, we select sentences until we reach 25% of the bug </a:t>
            </a:r>
            <a:r>
              <a:rPr lang="en-US" sz="1200" kern="1200" baseline="0" dirty="0" smtClean="0">
                <a:solidFill>
                  <a:schemeClr val="tx1"/>
                </a:solidFill>
                <a:latin typeface="+mn-lt"/>
                <a:ea typeface="+mn-ea"/>
                <a:cs typeface="+mn-cs"/>
              </a:rPr>
              <a:t>report word </a:t>
            </a:r>
            <a:r>
              <a:rPr lang="en-US" sz="1200" kern="1200" baseline="0" dirty="0" smtClean="0">
                <a:solidFill>
                  <a:schemeClr val="tx1"/>
                </a:solidFill>
                <a:latin typeface="+mn-lt"/>
                <a:ea typeface="+mn-ea"/>
                <a:cs typeface="+mn-cs"/>
              </a:rPr>
              <a:t>count. The selected sentences form the </a:t>
            </a:r>
            <a:r>
              <a:rPr lang="en-US" sz="1200" kern="1200" baseline="0" dirty="0" smtClean="0">
                <a:solidFill>
                  <a:schemeClr val="tx1"/>
                </a:solidFill>
                <a:latin typeface="+mn-lt"/>
                <a:ea typeface="+mn-ea"/>
                <a:cs typeface="+mn-cs"/>
              </a:rPr>
              <a:t>generated extractive </a:t>
            </a:r>
            <a:r>
              <a:rPr lang="en-US" sz="1200" kern="1200" baseline="0" dirty="0" smtClean="0">
                <a:solidFill>
                  <a:schemeClr val="tx1"/>
                </a:solidFill>
                <a:latin typeface="+mn-lt"/>
                <a:ea typeface="+mn-ea"/>
                <a:cs typeface="+mn-cs"/>
              </a:rPr>
              <a:t>summary. We chose to target </a:t>
            </a:r>
            <a:r>
              <a:rPr lang="en-US" sz="1200" kern="1200" baseline="0" dirty="0" smtClean="0">
                <a:solidFill>
                  <a:schemeClr val="tx1"/>
                </a:solidFill>
                <a:latin typeface="+mn-lt"/>
                <a:ea typeface="+mn-ea"/>
                <a:cs typeface="+mn-cs"/>
              </a:rPr>
              <a:t>summaries </a:t>
            </a:r>
            <a:r>
              <a:rPr lang="en-US" sz="1200" kern="1200" baseline="0" dirty="0" smtClean="0">
                <a:solidFill>
                  <a:schemeClr val="tx1"/>
                </a:solidFill>
                <a:latin typeface="+mn-lt"/>
                <a:ea typeface="+mn-ea"/>
                <a:cs typeface="+mn-cs"/>
              </a:rPr>
              <a:t>of 25</a:t>
            </a:r>
            <a:r>
              <a:rPr lang="en-US" sz="1200" kern="1200" baseline="0" dirty="0" smtClean="0">
                <a:solidFill>
                  <a:schemeClr val="tx1"/>
                </a:solidFill>
                <a:latin typeface="+mn-lt"/>
                <a:ea typeface="+mn-ea"/>
                <a:cs typeface="+mn-cs"/>
              </a:rPr>
              <a:t>% of </a:t>
            </a:r>
            <a:r>
              <a:rPr lang="en-US" sz="1200" kern="1200" baseline="0" dirty="0" smtClean="0">
                <a:solidFill>
                  <a:schemeClr val="tx1"/>
                </a:solidFill>
                <a:latin typeface="+mn-lt"/>
                <a:ea typeface="+mn-ea"/>
                <a:cs typeface="+mn-cs"/>
              </a:rPr>
              <a:t>the bug report word count because this value is </a:t>
            </a:r>
            <a:r>
              <a:rPr lang="en-US" sz="1200" kern="1200" baseline="0" dirty="0" smtClean="0">
                <a:solidFill>
                  <a:schemeClr val="tx1"/>
                </a:solidFill>
                <a:latin typeface="+mn-lt"/>
                <a:ea typeface="+mn-ea"/>
                <a:cs typeface="+mn-cs"/>
              </a:rPr>
              <a:t>close to </a:t>
            </a:r>
            <a:r>
              <a:rPr lang="en-US" sz="1200" kern="1200" baseline="0" dirty="0" smtClean="0">
                <a:solidFill>
                  <a:schemeClr val="tx1"/>
                </a:solidFill>
                <a:latin typeface="+mn-lt"/>
                <a:ea typeface="+mn-ea"/>
                <a:cs typeface="+mn-cs"/>
              </a:rPr>
              <a:t>the word count percentage of gold standard </a:t>
            </a:r>
            <a:r>
              <a:rPr lang="en-US" sz="1200" kern="1200" baseline="0" dirty="0" smtClean="0">
                <a:solidFill>
                  <a:schemeClr val="tx1"/>
                </a:solidFill>
                <a:latin typeface="+mn-lt"/>
                <a:ea typeface="+mn-ea"/>
                <a:cs typeface="+mn-cs"/>
              </a:rPr>
              <a:t>summaries (</a:t>
            </a:r>
            <a:r>
              <a:rPr lang="en-US" sz="1200" kern="1200" baseline="0" dirty="0" smtClean="0">
                <a:solidFill>
                  <a:schemeClr val="tx1"/>
                </a:solidFill>
                <a:latin typeface="+mn-lt"/>
                <a:ea typeface="+mn-ea"/>
                <a:cs typeface="+mn-cs"/>
              </a:rPr>
              <a:t>28.3%). </a:t>
            </a:r>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 three</a:t>
            </a:r>
            <a:r>
              <a:rPr lang="en-US" baseline="0" dirty="0" smtClean="0"/>
              <a:t> classifiers can learn based on 24 different features of the bug reports categorized into four broad categories, structural, participant, length, and lexical. Example of structural feature could be the position of the sentence in the comment or the report. An example of participant feature is whether the sentence is made by same person who filed the report. The length feature includes the length of the sentence normalized by length of the longest sentence in the comment or report. And the lexical features are related to the occurrence of unique words in the sentence. </a:t>
            </a:r>
          </a:p>
        </p:txBody>
      </p:sp>
      <p:sp>
        <p:nvSpPr>
          <p:cNvPr id="4" name="Slide Number Placeholder 3"/>
          <p:cNvSpPr>
            <a:spLocks noGrp="1"/>
          </p:cNvSpPr>
          <p:nvPr>
            <p:ph type="sldNum" sz="quarter" idx="10"/>
          </p:nvPr>
        </p:nvSpPr>
        <p:spPr/>
        <p:txBody>
          <a:bodyPr/>
          <a:lstStyle/>
          <a:p>
            <a:fld id="{96D2BEC6-0DED-4F85-850C-6AB40613551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remaining sections will be presented by </a:t>
            </a:r>
            <a:r>
              <a:rPr lang="en-US" baseline="0" dirty="0" err="1" smtClean="0"/>
              <a:t>Xiaoran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order to perform any task, a developer needs to peruse a substantial amount of text. </a:t>
            </a:r>
            <a:r>
              <a:rPr lang="en-US" sz="1200" dirty="0" smtClean="0">
                <a:latin typeface="Times New Roman" pitchFamily="18" charset="0"/>
                <a:cs typeface="Times New Roman" pitchFamily="18" charset="0"/>
              </a:rPr>
              <a:t>Specifically, to FIX A PERFORMANCE BUG, known that a similar bug was solved six months ago, will REQUIRE the developer TO PERFORM SEARCHES AND READ SEVERAL BUG REPORTS in search of the report of interest</a:t>
            </a:r>
            <a:r>
              <a:rPr lang="en-US" sz="1200" baseline="0" dirty="0" smtClean="0">
                <a:latin typeface="Times New Roman" pitchFamily="18" charset="0"/>
                <a:cs typeface="Times New Roman" pitchFamily="18" charset="0"/>
              </a:rPr>
              <a:t> before actually performing the task of fixing the bug. Each of these report may in turn contain tens of sentences.</a:t>
            </a:r>
            <a:endParaRPr lang="en-US" sz="1200"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addition, t</a:t>
            </a:r>
            <a:r>
              <a:rPr lang="en-US" dirty="0" smtClean="0"/>
              <a:t>he developer may also have to read through the library documentations for the classes associated with the bug to get a better understanding of the class/situation</a:t>
            </a:r>
          </a:p>
          <a:p>
            <a:r>
              <a:rPr lang="en-US" dirty="0" smtClean="0"/>
              <a:t>All this information may prove to be overwhelming, and may lead to abandoning of search and performing duplication, non-optimized work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we</a:t>
            </a:r>
            <a:r>
              <a:rPr lang="en-US" baseline="0" dirty="0" smtClean="0"/>
              <a:t> help the developers in such a scenario? The optimal situation could be wherein the author of the artifacts provide an abstractive summary which will enable the developer to spend less time reading and searching than to actually dealing with the development task.  However, this is not likely to occur. We need to devise a technique that could automatically perform the task of summarizing the artifacts instead of relying on the authors. Hence, the authors here focus on the possibility of automatic summary generation for one of the artifacts, i.e. bug reports. </a:t>
            </a:r>
          </a:p>
          <a:p>
            <a:r>
              <a:rPr lang="en-US" dirty="0" smtClean="0"/>
              <a:t>Why only</a:t>
            </a:r>
            <a:r>
              <a:rPr lang="en-US" baseline="0" dirty="0" smtClean="0"/>
              <a:t> bug reports? </a:t>
            </a:r>
          </a:p>
          <a:p>
            <a:r>
              <a:rPr lang="en-US" baseline="0" dirty="0" smtClean="0"/>
              <a:t>- Number of cases where they might be used, </a:t>
            </a:r>
            <a:r>
              <a:rPr lang="en-US" baseline="0" dirty="0" err="1" smtClean="0"/>
              <a:t>eg</a:t>
            </a:r>
            <a:r>
              <a:rPr lang="en-US" baseline="0" dirty="0" smtClean="0"/>
              <a:t>, triaging bugs, change tasks. To make the investigation tractable</a:t>
            </a:r>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going ahead, it would be appropriate here to explain the structure of a bug report. As you can see a bug report resembles a conversation and may contain several sentences of description as well as tens of sentences representing discussion among team members</a:t>
            </a:r>
          </a:p>
          <a:p>
            <a:r>
              <a:rPr lang="en-US" dirty="0" smtClean="0"/>
              <a:t>-Usually involves free-form text including title, summary, description and a series of time-stamps comments that capture conversation b/w developers related to the bug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Hence, for this study, the authors use bug reports for </a:t>
            </a:r>
            <a:r>
              <a:rPr lang="en-US" baseline="0" dirty="0" smtClean="0"/>
              <a:t>generating summaries as they contain a substantial knowledge about the software development. Looking at the previous work on bug reports it has been observed that many repositories experience a high rate of change in the information stored, most of the techniques for bug reports have to detect duplicates or recommend whom to assign the report. However, there has been no work to extract meaningful summaries from bug reports for developers. </a:t>
            </a:r>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also important here to understand</a:t>
            </a:r>
            <a:r>
              <a:rPr lang="en-US" baseline="0" dirty="0" smtClean="0"/>
              <a:t> the two different approaches that are taken to summarizing a document. One is extractive that selects a subset of the existing sentences to form the summary. The other is abstractive which builds an internal semantic representation of the text and </a:t>
            </a:r>
            <a:r>
              <a:rPr lang="en-US" baseline="0" dirty="0" smtClean="0"/>
              <a:t>applies </a:t>
            </a:r>
            <a:r>
              <a:rPr lang="en-US" baseline="0" dirty="0" smtClean="0"/>
              <a:t>NLP techniques to create a summary. We </a:t>
            </a:r>
            <a:r>
              <a:rPr lang="en-US" dirty="0" smtClean="0"/>
              <a:t>FOCUS HERE ON EXTRACTIVE TECHNIQUES for bug reports.</a:t>
            </a:r>
          </a:p>
          <a:p>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8</a:t>
            </a:fld>
            <a:endParaRPr lang="en-US"/>
          </a:p>
        </p:txBody>
      </p:sp>
    </p:spTree>
    <p:extLst>
      <p:ext uri="{BB962C8B-B14F-4D97-AF65-F5344CB8AC3E}">
        <p14:creationId xmlns="" xmlns:p14="http://schemas.microsoft.com/office/powerpoint/2010/main" val="4162209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extractive</a:t>
            </a:r>
            <a:r>
              <a:rPr lang="en-US" baseline="0" dirty="0" smtClean="0"/>
              <a:t> techniques</a:t>
            </a:r>
            <a:r>
              <a:rPr lang="en-US" dirty="0" smtClean="0"/>
              <a:t> have been developed in the past for</a:t>
            </a:r>
            <a:r>
              <a:rPr lang="en-US" baseline="0" dirty="0" smtClean="0"/>
              <a:t> artifacts such as meeting discussions, telephone conversation and email threads. A significant work was done by Murray and others to develop summaries from emails and meeting. They found that the general conversation systems competitive were competitive with the state-of the art domain specific systems. </a:t>
            </a:r>
            <a:endParaRPr lang="en-US" dirty="0"/>
          </a:p>
        </p:txBody>
      </p:sp>
      <p:sp>
        <p:nvSpPr>
          <p:cNvPr id="4" name="Slide Number Placeholder 3"/>
          <p:cNvSpPr>
            <a:spLocks noGrp="1"/>
          </p:cNvSpPr>
          <p:nvPr>
            <p:ph type="sldNum" sz="quarter" idx="10"/>
          </p:nvPr>
        </p:nvSpPr>
        <p:spPr/>
        <p:txBody>
          <a:bodyPr/>
          <a:lstStyle/>
          <a:p>
            <a:fld id="{96D2BEC6-0DED-4F85-850C-6AB40613551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724F0-DCA0-474D-9664-036E772E4DA7}" type="datetimeFigureOut">
              <a:rPr lang="en-US" smtClean="0"/>
              <a:pPr/>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DAF8F-CEC2-4835-9BB5-47A398832F05}" type="slidenum">
              <a:rPr lang="en-US" smtClean="0"/>
              <a:pPr/>
              <a:t>‹#›</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724F0-DCA0-474D-9664-036E772E4DA7}" type="datetimeFigureOut">
              <a:rPr lang="en-US" smtClean="0"/>
              <a:pPr/>
              <a:t>11/19/2013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DAF8F-CEC2-4835-9BB5-47A398832F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219200"/>
            <a:ext cx="7924800" cy="1600223"/>
          </a:xfrm>
          <a:prstGeom prst="rect">
            <a:avLst/>
          </a:prstGeom>
        </p:spPr>
        <p:txBody>
          <a:bodyPr lIns="91425" tIns="91425" rIns="91425" bIns="91425" anchor="b" anchorCtr="0">
            <a:noAutofit/>
          </a:bodyPr>
          <a:lstStyle/>
          <a:p>
            <a:pPr lvl="0" rtl="0">
              <a:buNone/>
            </a:pPr>
            <a:r>
              <a:rPr lang="en" sz="3600" b="1" dirty="0">
                <a:ln>
                  <a:solidFill>
                    <a:srgbClr val="00B050"/>
                  </a:solidFill>
                </a:ln>
                <a:latin typeface="Bradley Hand ITC" pitchFamily="66" charset="0"/>
              </a:rPr>
              <a:t>Summarizing Software Artifacts: A Case Study of Bug Reports </a:t>
            </a:r>
          </a:p>
        </p:txBody>
      </p:sp>
      <p:sp>
        <p:nvSpPr>
          <p:cNvPr id="24" name="Shape 24"/>
          <p:cNvSpPr txBox="1">
            <a:spLocks noGrp="1"/>
          </p:cNvSpPr>
          <p:nvPr>
            <p:ph type="subTitle" idx="1"/>
          </p:nvPr>
        </p:nvSpPr>
        <p:spPr>
          <a:xfrm>
            <a:off x="304800" y="3886200"/>
            <a:ext cx="7772400" cy="1046400"/>
          </a:xfrm>
          <a:prstGeom prst="rect">
            <a:avLst/>
          </a:prstGeom>
        </p:spPr>
        <p:txBody>
          <a:bodyPr lIns="91425" tIns="91425" rIns="91425" bIns="91425" anchor="t" anchorCtr="0">
            <a:noAutofit/>
          </a:bodyPr>
          <a:lstStyle/>
          <a:p>
            <a:pPr>
              <a:buNone/>
            </a:pPr>
            <a:r>
              <a:rPr lang="en" dirty="0" smtClean="0">
                <a:solidFill>
                  <a:schemeClr val="tx1"/>
                </a:solidFill>
                <a:latin typeface="Bookman Old Style" pitchFamily="18" charset="0"/>
                <a:cs typeface="Times New Roman" pitchFamily="18" charset="0"/>
              </a:rPr>
              <a:t>Flash talk by: </a:t>
            </a:r>
          </a:p>
          <a:p>
            <a:pPr>
              <a:buNone/>
            </a:pPr>
            <a:r>
              <a:rPr lang="en" dirty="0" smtClean="0">
                <a:solidFill>
                  <a:schemeClr val="tx1"/>
                </a:solidFill>
                <a:latin typeface="Bookman Old Style" pitchFamily="18" charset="0"/>
                <a:cs typeface="Times New Roman" pitchFamily="18" charset="0"/>
              </a:rPr>
              <a:t>Aditi </a:t>
            </a:r>
            <a:r>
              <a:rPr lang="en" dirty="0">
                <a:solidFill>
                  <a:schemeClr val="tx1"/>
                </a:solidFill>
                <a:latin typeface="Bookman Old Style" pitchFamily="18" charset="0"/>
                <a:cs typeface="Times New Roman" pitchFamily="18" charset="0"/>
              </a:rPr>
              <a:t>Garg, Xiaoran Wang</a:t>
            </a:r>
          </a:p>
        </p:txBody>
      </p:sp>
      <p:pic>
        <p:nvPicPr>
          <p:cNvPr id="4098" name="Picture 2" descr="Emoticon pointing to bar chart"/>
          <p:cNvPicPr>
            <a:picLocks noChangeAspect="1" noChangeArrowheads="1"/>
          </p:cNvPicPr>
          <p:nvPr/>
        </p:nvPicPr>
        <p:blipFill>
          <a:blip r:embed="rId3" cstate="print"/>
          <a:srcRect/>
          <a:stretch>
            <a:fillRect/>
          </a:stretch>
        </p:blipFill>
        <p:spPr bwMode="auto">
          <a:xfrm>
            <a:off x="6900038" y="2651234"/>
            <a:ext cx="2133600" cy="2133600"/>
          </a:xfrm>
          <a:prstGeom prst="rect">
            <a:avLst/>
          </a:prstGeom>
          <a:noFill/>
        </p:spPr>
      </p:pic>
      <p:sp>
        <p:nvSpPr>
          <p:cNvPr id="5" name="TextBox 4"/>
          <p:cNvSpPr txBox="1"/>
          <p:nvPr/>
        </p:nvSpPr>
        <p:spPr>
          <a:xfrm>
            <a:off x="2057400" y="2743200"/>
            <a:ext cx="4191000" cy="769441"/>
          </a:xfrm>
          <a:prstGeom prst="rect">
            <a:avLst/>
          </a:prstGeom>
          <a:noFill/>
        </p:spPr>
        <p:txBody>
          <a:bodyPr wrap="square" rtlCol="0">
            <a:spAutoFit/>
          </a:bodyPr>
          <a:lstStyle/>
          <a:p>
            <a:pPr algn="ctr"/>
            <a:r>
              <a:rPr lang="en-US" sz="2200" dirty="0" smtClean="0">
                <a:latin typeface="Times New Roman" pitchFamily="18" charset="0"/>
                <a:cs typeface="Times New Roman" pitchFamily="18" charset="0"/>
              </a:rPr>
              <a:t>Authors: Sarah </a:t>
            </a:r>
            <a:r>
              <a:rPr lang="en-US" sz="2200" dirty="0" err="1" smtClean="0">
                <a:latin typeface="Times New Roman" pitchFamily="18" charset="0"/>
                <a:cs typeface="Times New Roman" pitchFamily="18" charset="0"/>
              </a:rPr>
              <a:t>Rastkar</a:t>
            </a:r>
            <a:r>
              <a:rPr lang="en-US" sz="2200" dirty="0" smtClean="0">
                <a:latin typeface="Times New Roman" pitchFamily="18" charset="0"/>
                <a:cs typeface="Times New Roman" pitchFamily="18" charset="0"/>
              </a:rPr>
              <a:t>, Gail C. Murphy and Gabriel Murray</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533400"/>
          </a:xfrm>
        </p:spPr>
        <p:txBody>
          <a:bodyPr>
            <a:normAutofit fontScale="90000"/>
          </a:bodyPr>
          <a:lstStyle/>
          <a:p>
            <a:r>
              <a:rPr lang="en-US" sz="3600" dirty="0" smtClean="0">
                <a:latin typeface="Times New Roman" pitchFamily="18" charset="0"/>
                <a:cs typeface="Times New Roman" pitchFamily="18" charset="0"/>
              </a:rPr>
              <a:t>Overview of the technique and contribution</a:t>
            </a:r>
            <a:endParaRPr lang="en-US" sz="3600" dirty="0">
              <a:latin typeface="Times New Roman" pitchFamily="18" charset="0"/>
              <a:cs typeface="Times New Roman" pitchFamily="18" charset="0"/>
            </a:endParaRPr>
          </a:p>
        </p:txBody>
      </p:sp>
      <p:sp>
        <p:nvSpPr>
          <p:cNvPr id="4" name="TextBox 3"/>
          <p:cNvSpPr txBox="1"/>
          <p:nvPr/>
        </p:nvSpPr>
        <p:spPr>
          <a:xfrm>
            <a:off x="3086100" y="616860"/>
            <a:ext cx="2895600" cy="523220"/>
          </a:xfrm>
          <a:prstGeom prst="rect">
            <a:avLst/>
          </a:prstGeom>
          <a:noFill/>
        </p:spPr>
        <p:txBody>
          <a:bodyPr wrap="square" rtlCol="0">
            <a:spAutoFit/>
          </a:bodyPr>
          <a:lstStyle/>
          <a:p>
            <a:pPr algn="ctr"/>
            <a:r>
              <a:rPr lang="en-US" sz="1400" dirty="0" smtClean="0">
                <a:latin typeface="Times" pitchFamily="18" charset="0"/>
              </a:rPr>
              <a:t>Human annotators created summaries of 36 bug reports -&gt; corpus </a:t>
            </a:r>
            <a:endParaRPr lang="en-US" sz="1400" dirty="0">
              <a:latin typeface="Times" pitchFamily="18" charset="0"/>
            </a:endParaRPr>
          </a:p>
        </p:txBody>
      </p:sp>
      <p:cxnSp>
        <p:nvCxnSpPr>
          <p:cNvPr id="6" name="Straight Arrow Connector 5"/>
          <p:cNvCxnSpPr>
            <a:stCxn id="4" idx="2"/>
            <a:endCxn id="8" idx="0"/>
          </p:cNvCxnSpPr>
          <p:nvPr/>
        </p:nvCxnSpPr>
        <p:spPr>
          <a:xfrm flipH="1">
            <a:off x="2705100" y="1140080"/>
            <a:ext cx="1828800" cy="923501"/>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2063581"/>
            <a:ext cx="2971800" cy="800219"/>
          </a:xfrm>
          <a:prstGeom prst="rect">
            <a:avLst/>
          </a:prstGeom>
          <a:noFill/>
        </p:spPr>
        <p:txBody>
          <a:bodyPr wrap="square" rtlCol="0">
            <a:spAutoFit/>
          </a:bodyPr>
          <a:lstStyle/>
          <a:p>
            <a:r>
              <a:rPr lang="en-US" sz="1400" dirty="0" smtClean="0">
                <a:latin typeface="Times" pitchFamily="18" charset="0"/>
              </a:rPr>
              <a:t>Applied existing classifiers on  bug reports corpus</a:t>
            </a:r>
          </a:p>
          <a:p>
            <a:endParaRPr lang="en-US" dirty="0"/>
          </a:p>
        </p:txBody>
      </p:sp>
      <p:sp>
        <p:nvSpPr>
          <p:cNvPr id="7" name="TextBox 6"/>
          <p:cNvSpPr txBox="1"/>
          <p:nvPr/>
        </p:nvSpPr>
        <p:spPr>
          <a:xfrm>
            <a:off x="4867264" y="2060238"/>
            <a:ext cx="2971800" cy="800219"/>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Trained a classifier on bug reports and applied to corpus</a:t>
            </a:r>
          </a:p>
          <a:p>
            <a:endParaRPr lang="en-US" dirty="0"/>
          </a:p>
        </p:txBody>
      </p:sp>
      <p:sp>
        <p:nvSpPr>
          <p:cNvPr id="9" name="TextBox 8"/>
          <p:cNvSpPr txBox="1"/>
          <p:nvPr/>
        </p:nvSpPr>
        <p:spPr>
          <a:xfrm>
            <a:off x="3048000" y="4343400"/>
            <a:ext cx="3429000" cy="584775"/>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Measured effectiveness of the classifiers</a:t>
            </a:r>
          </a:p>
          <a:p>
            <a:endParaRPr lang="en-US" dirty="0"/>
          </a:p>
        </p:txBody>
      </p:sp>
      <p:sp>
        <p:nvSpPr>
          <p:cNvPr id="10" name="TextBox 9"/>
          <p:cNvSpPr txBox="1"/>
          <p:nvPr/>
        </p:nvSpPr>
        <p:spPr>
          <a:xfrm>
            <a:off x="3057525" y="3429000"/>
            <a:ext cx="2971800" cy="800219"/>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All classifiers perform well, bug report classifier outperforms</a:t>
            </a:r>
          </a:p>
          <a:p>
            <a:endParaRPr lang="en-US" dirty="0"/>
          </a:p>
        </p:txBody>
      </p:sp>
      <p:sp>
        <p:nvSpPr>
          <p:cNvPr id="11" name="TextBox 10"/>
          <p:cNvSpPr txBox="1"/>
          <p:nvPr/>
        </p:nvSpPr>
        <p:spPr>
          <a:xfrm>
            <a:off x="3086100" y="4947225"/>
            <a:ext cx="2971800" cy="800219"/>
          </a:xfrm>
          <a:prstGeom prst="rect">
            <a:avLst/>
          </a:prstGeom>
          <a:noFill/>
        </p:spPr>
        <p:txBody>
          <a:bodyPr wrap="square" rtlCol="0">
            <a:spAutoFit/>
          </a:bodyPr>
          <a:lstStyle/>
          <a:p>
            <a:pPr algn="ctr"/>
            <a:r>
              <a:rPr lang="en-US" sz="1400" dirty="0" smtClean="0">
                <a:latin typeface="Times New Roman" panose="02020603050405020304" pitchFamily="18" charset="0"/>
                <a:cs typeface="Times New Roman" panose="02020603050405020304" pitchFamily="18" charset="0"/>
              </a:rPr>
              <a:t>Results evaluated by human judges for a subset of summaries </a:t>
            </a:r>
          </a:p>
          <a:p>
            <a:endParaRPr lang="en-US" dirty="0"/>
          </a:p>
        </p:txBody>
      </p:sp>
      <p:sp>
        <p:nvSpPr>
          <p:cNvPr id="14" name="TextBox 13"/>
          <p:cNvSpPr txBox="1"/>
          <p:nvPr/>
        </p:nvSpPr>
        <p:spPr>
          <a:xfrm>
            <a:off x="3086100" y="5900410"/>
            <a:ext cx="2971800"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Arithmetic mean quality ranking of summaries generated: 3.69(5.00)</a:t>
            </a:r>
          </a:p>
        </p:txBody>
      </p:sp>
      <p:pic>
        <p:nvPicPr>
          <p:cNvPr id="1026" name="Picture 2" descr="C:\Users\Grad Student\Desktop\Flash Talk TA\MC900231635.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53164" y="607335"/>
            <a:ext cx="1447824" cy="1028967"/>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5" name="Straight Arrow Connector 14"/>
          <p:cNvCxnSpPr>
            <a:stCxn id="4" idx="2"/>
            <a:endCxn id="7" idx="0"/>
          </p:cNvCxnSpPr>
          <p:nvPr/>
        </p:nvCxnSpPr>
        <p:spPr>
          <a:xfrm>
            <a:off x="4533900" y="1140080"/>
            <a:ext cx="1819264" cy="920159"/>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9" name="Straight Arrow Connector 1038"/>
          <p:cNvCxnSpPr>
            <a:endCxn id="10" idx="0"/>
          </p:cNvCxnSpPr>
          <p:nvPr/>
        </p:nvCxnSpPr>
        <p:spPr>
          <a:xfrm>
            <a:off x="2705100" y="2590800"/>
            <a:ext cx="1838325" cy="83820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1" name="Straight Arrow Connector 1040"/>
          <p:cNvCxnSpPr>
            <a:endCxn id="10" idx="0"/>
          </p:cNvCxnSpPr>
          <p:nvPr/>
        </p:nvCxnSpPr>
        <p:spPr>
          <a:xfrm flipH="1">
            <a:off x="4543425" y="2590800"/>
            <a:ext cx="1809739" cy="83820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1" name="Straight Arrow Connector 1050"/>
          <p:cNvCxnSpPr/>
          <p:nvPr/>
        </p:nvCxnSpPr>
        <p:spPr>
          <a:xfrm>
            <a:off x="4572000" y="3886200"/>
            <a:ext cx="0" cy="533995"/>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572000" y="4610695"/>
            <a:ext cx="0" cy="37463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4572000" y="5447705"/>
            <a:ext cx="0" cy="533995"/>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3" descr="C:\Users\Grad Student\Desktop\Flash Talk TA\MC900441510.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53102" y="5247382"/>
            <a:ext cx="734318" cy="734318"/>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4" descr="C:\Users\Grad Student\Downloads\MC900078805.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38300" y="4051505"/>
            <a:ext cx="1066800" cy="95287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9"/>
                                        </p:tgtEl>
                                        <p:attrNameLst>
                                          <p:attrName>style.visibility</p:attrName>
                                        </p:attrNameLst>
                                      </p:cBhvr>
                                      <p:to>
                                        <p:strVal val="visible"/>
                                      </p:to>
                                    </p:set>
                                    <p:animEffect transition="in" filter="fade">
                                      <p:cBhvr>
                                        <p:cTn id="21" dur="500"/>
                                        <p:tgtEl>
                                          <p:spTgt spid="1039"/>
                                        </p:tgtEl>
                                      </p:cBhvr>
                                    </p:animEffect>
                                  </p:childTnLst>
                                </p:cTn>
                              </p:par>
                              <p:par>
                                <p:cTn id="22" presetID="10" presetClass="entr" presetSubtype="0" fill="hold" nodeType="withEffect">
                                  <p:stCondLst>
                                    <p:cond delay="0"/>
                                  </p:stCondLst>
                                  <p:childTnLst>
                                    <p:set>
                                      <p:cBhvr>
                                        <p:cTn id="23" dur="1" fill="hold">
                                          <p:stCondLst>
                                            <p:cond delay="0"/>
                                          </p:stCondLst>
                                        </p:cTn>
                                        <p:tgtEl>
                                          <p:spTgt spid="1041"/>
                                        </p:tgtEl>
                                        <p:attrNameLst>
                                          <p:attrName>style.visibility</p:attrName>
                                        </p:attrNameLst>
                                      </p:cBhvr>
                                      <p:to>
                                        <p:strVal val="visible"/>
                                      </p:to>
                                    </p:set>
                                    <p:animEffect transition="in" filter="fade">
                                      <p:cBhvr>
                                        <p:cTn id="24" dur="500"/>
                                        <p:tgtEl>
                                          <p:spTgt spid="10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fade">
                                      <p:cBhvr>
                                        <p:cTn id="32" dur="500"/>
                                        <p:tgtEl>
                                          <p:spTgt spid="10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0"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4925"/>
            <a:ext cx="8229600" cy="685800"/>
          </a:xfrm>
        </p:spPr>
        <p:txBody>
          <a:bodyPr>
            <a:normAutofit/>
          </a:bodyPr>
          <a:lstStyle/>
          <a:p>
            <a:r>
              <a:rPr lang="en-US" sz="3200" dirty="0" smtClean="0">
                <a:latin typeface="Times New Roman" panose="02020603050405020304" pitchFamily="18" charset="0"/>
                <a:cs typeface="Times New Roman" panose="02020603050405020304" pitchFamily="18" charset="0"/>
              </a:rPr>
              <a:t>Methodology: Forming the Bug report corpus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57083"/>
            <a:ext cx="7769225" cy="2895600"/>
          </a:xfrm>
        </p:spPr>
        <p:txBody>
          <a:bodyPr>
            <a:normAutofit fontScale="77500" lnSpcReduction="20000"/>
          </a:bodyPr>
          <a:lstStyle/>
          <a:p>
            <a:pPr marL="0" indent="0">
              <a:buNone/>
            </a:pPr>
            <a:r>
              <a:rPr lang="en-US" dirty="0" smtClean="0">
                <a:solidFill>
                  <a:srgbClr val="00B050"/>
                </a:solidFill>
                <a:latin typeface="Times New Roman" panose="02020603050405020304" pitchFamily="18" charset="0"/>
                <a:cs typeface="Times New Roman" panose="02020603050405020304" pitchFamily="18" charset="0"/>
              </a:rPr>
              <a:t>Step 1:</a:t>
            </a:r>
            <a:r>
              <a:rPr lang="en-US" dirty="0" smtClean="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Recruit ten grad students </a:t>
            </a:r>
          </a:p>
          <a:p>
            <a:pPr marL="0" indent="0">
              <a:buNone/>
            </a:pPr>
            <a:r>
              <a:rPr lang="en-US" dirty="0">
                <a:latin typeface="Times New Roman" panose="02020603050405020304" pitchFamily="18" charset="0"/>
                <a:cs typeface="Times New Roman" panose="02020603050405020304" pitchFamily="18" charset="0"/>
              </a:rPr>
              <a:t>	</a:t>
            </a:r>
            <a:r>
              <a:rPr lang="en-US" sz="2600" i="1" dirty="0" smtClean="0">
                <a:latin typeface="Times New Roman" panose="02020603050405020304" pitchFamily="18" charset="0"/>
                <a:cs typeface="Times New Roman" panose="02020603050405020304" pitchFamily="18" charset="0"/>
              </a:rPr>
              <a:t>Annotate collection of bug reports.</a:t>
            </a:r>
          </a:p>
          <a:p>
            <a:pPr marL="0" indent="0">
              <a:buNone/>
            </a:pPr>
            <a:endParaRPr lang="en-US" sz="1600" i="1" dirty="0" smtClean="0">
              <a:latin typeface="Times New Roman" panose="02020603050405020304" pitchFamily="18" charset="0"/>
              <a:cs typeface="Times New Roman" panose="02020603050405020304" pitchFamily="18" charset="0"/>
            </a:endParaRPr>
          </a:p>
          <a:p>
            <a:pPr marL="0" indent="0">
              <a:buNone/>
            </a:pPr>
            <a:r>
              <a:rPr lang="en-US" dirty="0" smtClean="0">
                <a:solidFill>
                  <a:srgbClr val="00B050"/>
                </a:solidFill>
                <a:latin typeface="Times New Roman" panose="02020603050405020304" pitchFamily="18" charset="0"/>
                <a:cs typeface="Times New Roman" panose="02020603050405020304" pitchFamily="18" charset="0"/>
              </a:rPr>
              <a:t>Step 2: </a:t>
            </a:r>
            <a:r>
              <a:rPr lang="en-US" u="sng" dirty="0" smtClean="0">
                <a:latin typeface="Times New Roman" panose="02020603050405020304" pitchFamily="18" charset="0"/>
                <a:cs typeface="Times New Roman" panose="02020603050405020304" pitchFamily="18" charset="0"/>
              </a:rPr>
              <a:t>Annotation Process</a:t>
            </a:r>
          </a:p>
          <a:p>
            <a:pPr>
              <a:buNone/>
            </a:pPr>
            <a:r>
              <a:rPr lang="en-US" dirty="0">
                <a:latin typeface="Times New Roman" panose="02020603050405020304" pitchFamily="18" charset="0"/>
                <a:cs typeface="Times New Roman" panose="02020603050405020304" pitchFamily="18" charset="0"/>
              </a:rPr>
              <a:t>	</a:t>
            </a:r>
            <a:r>
              <a:rPr lang="en-US" sz="2900" i="1" dirty="0" smtClean="0">
                <a:latin typeface="Times New Roman" panose="02020603050405020304" pitchFamily="18" charset="0"/>
                <a:cs typeface="Times New Roman" panose="02020603050405020304" pitchFamily="18" charset="0"/>
              </a:rPr>
              <a:t>- </a:t>
            </a:r>
            <a:r>
              <a:rPr lang="en-US" sz="2300" i="1" dirty="0" smtClean="0">
                <a:latin typeface="Times New Roman" panose="02020603050405020304" pitchFamily="18" charset="0"/>
                <a:cs typeface="Times New Roman" panose="02020603050405020304" pitchFamily="18" charset="0"/>
              </a:rPr>
              <a:t>Each individual ANNOTATE A SUBSET OF BUGS from the four diverse open-source software projects</a:t>
            </a:r>
          </a:p>
          <a:p>
            <a:pPr>
              <a:buNone/>
            </a:pPr>
            <a:r>
              <a:rPr lang="en-US" sz="2300" i="1" dirty="0">
                <a:latin typeface="Times New Roman" panose="02020603050405020304" pitchFamily="18" charset="0"/>
                <a:cs typeface="Times New Roman" panose="02020603050405020304" pitchFamily="18" charset="0"/>
              </a:rPr>
              <a:t>	</a:t>
            </a:r>
            <a:r>
              <a:rPr lang="en-US" sz="2300" i="1" dirty="0" smtClean="0">
                <a:latin typeface="Times New Roman" panose="02020603050405020304" pitchFamily="18" charset="0"/>
                <a:cs typeface="Times New Roman" panose="02020603050405020304" pitchFamily="18" charset="0"/>
              </a:rPr>
              <a:t>- NINE BUG REPORTS from each project</a:t>
            </a:r>
            <a:r>
              <a:rPr lang="en-US" sz="2300" b="1" i="1" dirty="0" smtClean="0">
                <a:latin typeface="Times New Roman" panose="02020603050405020304" pitchFamily="18" charset="0"/>
                <a:cs typeface="Times New Roman" panose="02020603050405020304" pitchFamily="18" charset="0"/>
              </a:rPr>
              <a:t>(36) </a:t>
            </a:r>
            <a:r>
              <a:rPr lang="en-US" sz="2300" i="1" dirty="0" smtClean="0">
                <a:latin typeface="Times New Roman" panose="02020603050405020304" pitchFamily="18" charset="0"/>
                <a:cs typeface="Times New Roman" panose="02020603050405020304" pitchFamily="18" charset="0"/>
              </a:rPr>
              <a:t>were chosen for annotation, mostly conversations</a:t>
            </a:r>
          </a:p>
          <a:p>
            <a:pPr>
              <a:buNone/>
            </a:pPr>
            <a:r>
              <a:rPr lang="en-US" sz="2300" i="1" dirty="0">
                <a:latin typeface="Times New Roman" panose="02020603050405020304" pitchFamily="18" charset="0"/>
                <a:cs typeface="Times New Roman" panose="02020603050405020304" pitchFamily="18" charset="0"/>
              </a:rPr>
              <a:t> 	</a:t>
            </a:r>
            <a:endParaRPr lang="en-US" dirty="0">
              <a:solidFill>
                <a:srgbClr val="FF0000"/>
              </a:solidFill>
            </a:endParaRPr>
          </a:p>
        </p:txBody>
      </p:sp>
      <p:pic>
        <p:nvPicPr>
          <p:cNvPr id="5122" name="Picture 2" descr="https://encrypted-tbn1.gstatic.com/images?q=tbn:ANd9GcSzRxjUmROisZlGP88J-MjykFpDT7K65d-kLGJl1eFhUlUkzu36JUHIPtd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1333" r="4000" b="18222"/>
          <a:stretch/>
        </p:blipFill>
        <p:spPr bwMode="auto">
          <a:xfrm>
            <a:off x="0" y="533400"/>
            <a:ext cx="2057400" cy="12954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4" descr="data:image/jpeg;base64,/9j/4AAQSkZJRgABAQAAAQABAAD/2wCEAAkGBxIHBhQTBxQUFRQWFyEaGRcXGBwcIRocHh0cHBogHxoaHiggGBwnHBsaIjEiJSkrLy4uGh8zODQsNygtLisBCgoKBQUFDgUFDisZExkrKysrKysrKysrKysrKysrKysrKysrKysrKysrKysrKysrKysrKysrKysrKysrKysrK//AABEIAOEA4QMBIgACEQEDEQH/xAAcAAEAAwEAAwEAAAAAAAAAAAAABgcIBQIDBAH/xABQEAABAwIDBAYECQcJBgcAAAABAAIDBBEFBiEHEjFBEyJRYXGBCJGhsRUjMkJSYnKCkhYkNkOissEUFzM0OFNUwtI1c3SEk9EYJTeDpOHw/8QAFAEBAAAAAAAAAAAAAAAAAAAAAP/EABQRAQAAAAAAAAAAAAAAAAAAAAD/2gAMAwEAAhEDEQA/ALxREQEREBERAREQEREBERAXIxjM9Fghti1TDEexzhf8PFQvbTnx2VsMbBhTrVMwuHc42cC4d5NwPAnks1zzOqJi+oc5znG5c4kkntJOpKDZGC5no8eJGD1EUpHENdqPunVddYmwzEZcKr2TYe9zJGG7XNNuHvHaOa2RlzFBjeAwVEeglja+3YSNR60HRRFws6ZniylgL6it1toxl7F7zwaPUSewAlAzbm2lylQdJi77E/IYNXPPYB/E6Khs07aa/FZHNwndpouW6LvI73HQHwA81Bsx49PmTFn1GKvLnu9TRya0cmjsXLQfdXYxUYi8mvmlkJ+m9zveV6KaslpH3pZHsPa1xafWCvQiC29mW1mppMWjp8xSGaCRwYHu1dGSbA73zm343uVohYio2l9YwR8S4AeN9FtimaW0zQ/iGi/jZB7UREBERAREQEREBERAREQEREHyYricOEULpsTkbHG3i5xsP/s9yrWo274dHWbsUVS9l7b4a0eYaXXt42Vf7esyPxPNppWn4mmsAO17mgucfC+75HtVYoNqYHjEGPYYyfCnh8bxoR7QRyI5hfes+ejpjrqfG5qSQ9SVnSNHY9mht4tP7IWg0GVttdea7aJUB3CPdjHgGg+9xUFUz2wU5p9o1Xv/ADnBw8C1qhiAta7Jmluzuj3/AO79lzZZLa0vcAwXJ0AHNbQy3h3wRl+ngH6uJrT4gC/tQdJZm265ndjObTTxH4mm6oHa8gF5/wAvke1aOxetGG4TNNLwijc8+DWlx9yxZVVDquqfJObue4uce8m59qD1IiICIvKOMyyBsQJcTYAakk8ABzKCa7H8uHMOdYt4fFQESyH7Ju0ebreV1qxQnZPk0ZRy2BUD84ms+buNuqy4+jc+ZKmyAiIgIiICIiAiIgIiICIoFtK2lw5LaIoW9LUuFwy9g1va48fAc0E9RUJlrbvN8JBuZIo+hcbF0QILB22LjvAeRV7087amBr6chzXAOa4cCCLgjusgyjtepzTbRqwP5vDh4OY1w96hyvH0i8tEmKvpxppFLblxMZPdxbfvaqOQTTY3KYtpFJuc3OB8DG5avWXdhdCazaHC7lEx7z+EtH7y1EgoH0jMAdFi0NbEOpIzon9zm3LT5tNvuqmls/MuBQ5lwWSmxIXY8cRxaRq1wPaCqCqdhmIsxTcp3QuivpKXW6vaWWve3IX8UHL2L5ZOYM4sfK28NP8AGPJGhIPUb4l2vg0rUqj+SMpw5PwRsFDqflSPPF7u09g5AdikCCO7RL/kHXbn+Gk9W4b+xY+W2cVom4lhksM3yZY3MPg5pafesZYxhsmD4pLBWCz43lp8ufgRr5oPjRF7KeB1VO1lM0ue42a1ouSTwAA4oPWr52KbNjSFuIY+yz+METhq2/z3A8+wcuPZb2bL9kAoJG1Wa2h0g1ZBxDDyL+RcPo6gePC5kBERAREQEREBERAREQEREBY+2h1T6zO9Y+o+V0zh5NO632ALYKzFtzy47B85PnaPiqnrtNtA6wD2+N+t4O7kFcrSHo+5gOJ5XfTTm7qZwA/3b7lvqIcPUs3q2/RxqTHmmdg4Phv+Fwt7ygv/ABGhjxOhfDXND45GlrmnmCs3Zw2PV2EV5+BGOqYD8lzbbw7nN017wLeC00iCs9iuRJMq4fJNi43aiYAbmh6NguQCR84k3PgO9WYiICLiYxm6gwUkYnVQscPml4LvwC7vYodiW2/DKS/8m6aY/UZYet5CCzEVJVXpBMDvzOhcR2vmDfYGH3r5P/EFJf8AqLP+sf8AQgvhQjPuzSkzlIJJi6GcC3SMA6w5BwPyrduhUHpfSCBf+d0JA7WTX9hjHvUnwfbVheIECqMsBP8AeNuPxMJCCM0fo/sE357WOLexkYB9ZJA9SsrKWR6LKUNsJj69rGV/We7xdbTwAAXZwzE4MWphJhkscrD85jg4ezge5fWgIiICIiAiIgIiICIiAiIgIiIC4WcsrwZuwR1PiA72PHFj+Th6+HMFd1EGO83ZRqspV5jxZhAv1ZG3LHjud29x1Vk+jfg73YjUVT2kRhgja7tcTd1u2wAv4hXxNC2eMtnaHNPEOAI9RSKJsMYbCA1o4ACwHkEHmvXPO2mhL6hwa1ouXONgB3k8FH87Z0pcm4fv4k673fIib8p5/gPrHRZpzrn2szhUf+YO3YgerCy4aOy/0nd59iC4827bqTDHOjwBhqZBpv8AyYx4Hi/yFu9VBmHaRiePuIq6hzGH9XF1Gju6vWPmSokiD9JudV+IiAiIgIiIOlgWPVOX60S4PK6N47Doe4tOjh4rS+y3aCzOuHltQAypiA6Ro4OB+c3uvxHL1LKyley3FXYTn2kdEdHytid3tkIYb+BIPkg1wiIgIiICIiAiIgIiICIiAiIgIiICjefc3RZOwJ01TZzzcRR3sXv/ANI4kqRucGtu7gFk3almx2a80ve0noYiWQj6oOrvFxF/V2IOBj+NT5gxR9Riry+R58gOQaOTRyC5yIgIiICIiAiIgIiICley3C3Yrn6kbGDZkrZXdzYzv69xIA81FFo7YXkh2BYWavEm2mnaNxpGrI+OvYXaE9wHegtVERAREQEREBERAREQEREBERAREQQ/azjBwTINTJCbPc0RtPe8hpPk0uPksmLRvpFzFmTomjg6cX8muKzkgIiICIiAiIgIiIC/WtL3ANFyeAC6+Wss1WZ64RYNE55+c7g1g7XO4NH/AOC0Rs82V02VGtlrt2eq+mR1WfYaeB+sdfDggieybZMYpGVmamWIN4oDbyc/3hvr7Fd6IgIiICIiAiIgIiICIiAiIgIiICIiCsfSEpemyKHj9XM0+Ru33kLNS2Hn7B/h7J1VTji6Mlv2m2e39poWPSN02dxQfiIiAiIgIi7mUcqVObcS6LCWXtbfedGsB5uPr04lBxWMMjwIwSSbADUk8rDmrdyHsVmxAtmzTeGLiIQeu77R4MHt8FZ+Qtm9Jk+IOYOlqCOtM4cO5g+YPb3qaoPgwXB4MCoGw4TG2ONvAN95J1ce86r70RAREQEREBERAREQEREBERAREQEREBERAWUtr2WTlvOUvRi0UxMsfZ1jdzR9l2nhZatUJ2tZP/K3LDhTgGohu+LvNusz7wHrAQZSReT2mN5DwQQbEHkV4oCIiDrZVwGTM2PRUtFo6Q6utcNaBdzj3AArW2V8uwZYwhsGFtAaB1nW1e7m5x5kqgvR6qY4c8ubPbffC4Mv2ghxA790E+RWlEBERBDs87RqPJrd2qJknIuIWEX7i48GDx17iqexnbjiNa4/BrYqdvcN934naexQLNM76nMtS6pcXPMz7k/aPsXLQS2TaXi8j7urZfLdHsAsuzgO2bE8NmH8ue2pZza8AG3c9o0PeQVXKINm5Wx6LM2BRVVDcNkHA8WkGzmnvBBXWUF2KUDqDZzT9Lxk3pLdznHd9bQD5qdICIiAiIgIiICIiAiIgIiICIiAiIgoXbns+/k8rsRwdpLXH49g+af7wD6J595v2qlluGRgljLZACCLEEXBHMEcws57Wdlr8BldVYA0upTq5g1MP/ePv5eGqCqkREH04bXyYXXsmonFskbg5pHIhah2cbRqfOFG1kpbHVtaN+M6bx5uZfi2/LiOayqvOGV0EodA4tcDcOabEHuI4INwLjZtzBFlnAJaitNg1vVHNzjo1oHMk296zdhm1rFsPp9wVHSAcDK0OI+8dT5kqO5hzNV5kqA/GpnyEcAdGt8GjQeNkHMqZjU1DnycXOLj4k3K9aIgLr5UwN+Y8ww01MCekeA4j5rfnu8m3K5IFzotJbEcinL2FmqxNtqidos0ixjj4ga6hztCeywHagsqkp20dKyOAWaxoaB3AWC9yIgIiICIiAiIgIiICIiAiIgIiICIiAvxzQ9pDxcHiCv1EFLbRtjDakuqMoANdqXU5OjufxZPyT9U6dluCoytpJKCqdHWscx7TZzXCxB7wVtxcLNGUaPNNPu4xEHEcHjR7fBw18uCDHKK48y7CJ6cl2XJmyt5Mls134vknzsq7xXJWI4S78/pJm94bvD8TLhBwEXlJGYnWkBB7CLL30dBLXPtRRvkPYxpd7gg+ZeTGGR4EYJJNgBqSeWnNT/LeyDE8ZkBqoxTR83ykXt3MB3ifGyu7I+zWiyhZ8AMs9tZZLXH2RwYPb3oIXsm2TGhlbWZoaOkGsUB13exz/rdjeXHjwuhEQEREBERAREQEREBERAREQEREBERAREQEREBERAREQel9LHJ/SMafFoK844mx/0bQPAWXmiAiIgIiICIiAiKJZlxLEMMxCAUrqUsqKgQsDmPuy7Hvu4h9nf0ZGgHFBLUUMr8y1WDZhpYMSELmSNvNIwObulz+ji3QSdN8sab/SX1YZmaSvzrLSsY3oGMduv1u57HNbJ3WDnbvi0oJSiIgIiICIiAiIgL11E7aWBz6hwa1oJc46AAcSV7FU3pEY2+hy1FT05I6d/XtzY0Xt4Fxb6kHFzPtumqcQ6HJkIcL2Ej2Oc5/wBmMWt53PcFy6jaDmTCGdLiMJEfH4yns3zIsQPMKcbCspxYXlhlXM1pnqLuDiNWx8GtB5Xtc+PcrNkaHsIkAIPEHn5II5s8zLJm3LLKmqh6EuJFgbh26bbzedr3GvYeKhuG7U3U+0aehx3cEHSGOKQC2675ocb6g8L8jZWjSU8dJTtjo2tYxos1rAAAOwAaALJuf6V9ZtErGUjS95meQ1ouTYXNhz0BQa4VP4ztGrqPav8AB8PRdB00bNWdbde1hdrfj1jyX0bEtoHw3RCixZ35xE34tzjrKwePF7Rx7Rr2qEZl/tBD/iYf3I0GhsRro8MoXzVzgyONpc5x5AKjMX2xYjjeKmLJkHUB6p6MyPcO0jgwd1vNdz0jsZdTYHBSxG3TPLnd7Y7WH4nA+SkOxTL0eD5JilY0dLUN6R77akG+4L9gHLvKCuP51Mcy5Ut/KKAFp5SRGO/2Xt0v5HwV05OzTBm7BhPhpNr7r2Hix1gSD6xrzXuzVgUWY8Blp6xocHtO6SPkut1XDsIKor0d8UdS5tkpyTuzRE2+szUaeBcgtjaxmuTKOV+mw/c6V0jWN3xca3LtLjkCuxkjHfylyrT1Om9IzrAcA8EtePDeBVT+kriF5KOBp0AfI4fha3/P6193o44502GVFHIdY3dIwfVdo63g634kEl2wZ3lybhcPwXudNK823xcbrR1ja45loUywHEBi2BwTt/WxMf8AiaD/ABWctvOM/CeenRxm7adgjty3tXOPjqB90K4timI/CGzyC/GLejP3Tp7CEECzrtUxPCc51FJhQic1km6xvRlzjoDbQ6nVfF/ObmL/AAv/AMWRcnMVYyg25vlrHBrGVTXOceQAbcq7P5zcI/xsX7X/AGQcXZRmrEsxVk7czRdG1jWlnxLo7kk31dx4BSzM2FyYlUUTqa1oKtsr7m3VEcrDbtN3jTxXZhkE0QdEbtcAQe0HULzQRrGsvOxbHS6bSF1I6EkHrB5ka5pA7rXB7QF4YPlp2E41A6E70cdM6Nz3HrPkdIHucQBxcd4k9pUoRAREQEREBERAREQFSPpK0xMNHJ80F7fM2P8AAq7lHM/ZVZnDLb6eU7rr70b/AKLxex8NSD3EoPk2T1rK3Z9SGA33Yww9zm6EKLbYcn12L1Bq8JqGxRQU7i9pkkaTubzzYNaQdO0hVrl/MeJbKMTfDWw9RzruiffdceG8x40vYDXXQcFJMybcvhTA5YKKk3XSsdGXPfcNDgWkgAC5sdEHt9HStlq8aq/5VI99om23nE263eVycL/tCf8ANP8A3HKQejvgdTQ1NRPWxPZFJG1rHOFt4h1zYHW1udrKP4X/AGhP+af+45B7trmTJMn443Ecu3ZE6Te6v6mW9/wOPAcOI4WUbwvHHZk2rU1VM0NdJPFvAcLtDGm3cS2/mtR4nQR4ph74a5odHI0tc08wf4rNr8nyZN2q0kUt3ROqGGKQ/ObvD9ocD6+aCUektTHpKKQfJtI0+PUI9xVl7MKkVWz+iMfKFrT4tG6fcvXtNyn+V+Vnww2EzTvxE8N4cieQIuL94VJZKz/V7N5X0mL07nRh1+jd1XMPMtOoLT6uYPaGlKqdtLTOfMbNY0uJ7gLlZs2CQOq9ookA0ZFI4+fV97l9Wcdq9VnKlNHgdOY2yaODbve8fR0FgO3j4hWRsbyO/KGDPlxUAVE1i4cejYODSRz4k+Q5IK32oSflDtjip26hr4YbeJBd+9r4JHM3Zltik6QFtOQ7hzjkbvC3g8AfdX5s4Z+UW2mSd+obJNN5XIb6t4epSj0jsC6bDYKyIaxu6J/2XXLSfBwt95BB8lZdfnClxWsrRvOETy2/987r+wC33lNfRrxHfoqynd81zJG/eBa791vrU02UZcGCZBijmFnzAySeLwNPJoaPJVVsZn+A9qU1M82Dulit9ZjiQP2Sg5ebMOZi+2uWCqvuSVLWutobENvZWh/Mbhn0qj8Y/wBKqjPGKHBdsE9Q1u+YqgP3b2vYN0vyUu/8QUn+BZ/1j/oQXnTQimpmsj4NaGi/YBYL2qvtmG0d2eaqdksDYeia03Dy6+8SObRbgrBQEREBERAREQEREBERAREQQTbB+izvL3qnNlP6SD7X8URBpyP5A8FXlL+nv/uu9xREFiqvtqP+28I/40e5EQWCqh2+/wBQj8/cv1EHw7AuL/BXRP8A0LvA+5fiIIFs/wD9sv8AsH3hfVtn/wDTiq8G/vtX6iCYUf8AU2fZHuCgFB+np/3z/wDMiIOdmf8ASCf7f8AuWiIJfs5/rc32W+8qdoiAiIgIiICIiD//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IHBhQTBxQUFRQWFyEaGRcXGBwcIRocHh0cHBogHxoaHiggGBwnHBsaIjEiJSkrLy4uGh8zODQsNygtLisBCgoKBQUFDgUFDisZExkrKysrKysrKysrKysrKysrKysrKysrKysrKysrKysrKysrKysrKysrKysrKysrKysrK//AABEIAOEA4QMBIgACEQEDEQH/xAAcAAEAAwEAAwEAAAAAAAAAAAAABgcIBQIDBAH/xABQEAABAwIDBAYECQcJBgcAAAABAAIDBBEFBiEHEjFBEyJRYXGBCJGhsRUjMkJSYnKCkhYkNkOissEUFzM0OFNUwtI1c3SEk9EYJTeDpOHw/8QAFAEBAAAAAAAAAAAAAAAAAAAAAP/EABQRAQAAAAAAAAAAAAAAAAAAAAD/2gAMAwEAAhEDEQA/ALxREQEREBERAREQEREBERAXIxjM9Fghti1TDEexzhf8PFQvbTnx2VsMbBhTrVMwuHc42cC4d5NwPAnks1zzOqJi+oc5znG5c4kkntJOpKDZGC5no8eJGD1EUpHENdqPunVddYmwzEZcKr2TYe9zJGG7XNNuHvHaOa2RlzFBjeAwVEeglja+3YSNR60HRRFws6ZniylgL6it1toxl7F7zwaPUSewAlAzbm2lylQdJi77E/IYNXPPYB/E6Khs07aa/FZHNwndpouW6LvI73HQHwA81Bsx49PmTFn1GKvLnu9TRya0cmjsXLQfdXYxUYi8mvmlkJ+m9zveV6KaslpH3pZHsPa1xafWCvQiC29mW1mppMWjp8xSGaCRwYHu1dGSbA73zm343uVohYio2l9YwR8S4AeN9FtimaW0zQ/iGi/jZB7UREBERAREQEREBERAREQEREHyYricOEULpsTkbHG3i5xsP/s9yrWo274dHWbsUVS9l7b4a0eYaXXt42Vf7esyPxPNppWn4mmsAO17mgucfC+75HtVYoNqYHjEGPYYyfCnh8bxoR7QRyI5hfes+ejpjrqfG5qSQ9SVnSNHY9mht4tP7IWg0GVttdea7aJUB3CPdjHgGg+9xUFUz2wU5p9o1Xv/ADnBw8C1qhiAta7Jmluzuj3/AO79lzZZLa0vcAwXJ0AHNbQy3h3wRl+ngH6uJrT4gC/tQdJZm265ndjObTTxH4mm6oHa8gF5/wAvke1aOxetGG4TNNLwijc8+DWlx9yxZVVDquqfJObue4uce8m59qD1IiICIvKOMyyBsQJcTYAakk8ABzKCa7H8uHMOdYt4fFQESyH7Ju0ebreV1qxQnZPk0ZRy2BUD84ms+buNuqy4+jc+ZKmyAiIgIiICIiAiIgIiICIoFtK2lw5LaIoW9LUuFwy9g1va48fAc0E9RUJlrbvN8JBuZIo+hcbF0QILB22LjvAeRV7087amBr6chzXAOa4cCCLgjusgyjtepzTbRqwP5vDh4OY1w96hyvH0i8tEmKvpxppFLblxMZPdxbfvaqOQTTY3KYtpFJuc3OB8DG5avWXdhdCazaHC7lEx7z+EtH7y1EgoH0jMAdFi0NbEOpIzon9zm3LT5tNvuqmls/MuBQ5lwWSmxIXY8cRxaRq1wPaCqCqdhmIsxTcp3QuivpKXW6vaWWve3IX8UHL2L5ZOYM4sfK28NP8AGPJGhIPUb4l2vg0rUqj+SMpw5PwRsFDqflSPPF7u09g5AdikCCO7RL/kHXbn+Gk9W4b+xY+W2cVom4lhksM3yZY3MPg5pafesZYxhsmD4pLBWCz43lp8ufgRr5oPjRF7KeB1VO1lM0ue42a1ouSTwAA4oPWr52KbNjSFuIY+yz+METhq2/z3A8+wcuPZb2bL9kAoJG1Wa2h0g1ZBxDDyL+RcPo6gePC5kBERAREQEREBERAREQEREBY+2h1T6zO9Y+o+V0zh5NO632ALYKzFtzy47B85PnaPiqnrtNtA6wD2+N+t4O7kFcrSHo+5gOJ5XfTTm7qZwA/3b7lvqIcPUs3q2/RxqTHmmdg4Phv+Fwt7ygv/ABGhjxOhfDXND45GlrmnmCs3Zw2PV2EV5+BGOqYD8lzbbw7nN017wLeC00iCs9iuRJMq4fJNi43aiYAbmh6NguQCR84k3PgO9WYiICLiYxm6gwUkYnVQscPml4LvwC7vYodiW2/DKS/8m6aY/UZYet5CCzEVJVXpBMDvzOhcR2vmDfYGH3r5P/EFJf8AqLP+sf8AQgvhQjPuzSkzlIJJi6GcC3SMA6w5BwPyrduhUHpfSCBf+d0JA7WTX9hjHvUnwfbVheIECqMsBP8AeNuPxMJCCM0fo/sE357WOLexkYB9ZJA9SsrKWR6LKUNsJj69rGV/We7xdbTwAAXZwzE4MWphJhkscrD85jg4ezge5fWgIiICIiAiIgIiICIiAiIgIiIC4WcsrwZuwR1PiA72PHFj+Th6+HMFd1EGO83ZRqspV5jxZhAv1ZG3LHjud29x1Vk+jfg73YjUVT2kRhgja7tcTd1u2wAv4hXxNC2eMtnaHNPEOAI9RSKJsMYbCA1o4ACwHkEHmvXPO2mhL6hwa1ouXONgB3k8FH87Z0pcm4fv4k673fIib8p5/gPrHRZpzrn2szhUf+YO3YgerCy4aOy/0nd59iC4827bqTDHOjwBhqZBpv8AyYx4Hi/yFu9VBmHaRiePuIq6hzGH9XF1Gju6vWPmSokiD9JudV+IiAiIgIiIOlgWPVOX60S4PK6N47Doe4tOjh4rS+y3aCzOuHltQAypiA6Ro4OB+c3uvxHL1LKyley3FXYTn2kdEdHytid3tkIYb+BIPkg1wiIgIiICIiAiIgIiICIiAiIgIiICjefc3RZOwJ01TZzzcRR3sXv/ANI4kqRucGtu7gFk3almx2a80ve0noYiWQj6oOrvFxF/V2IOBj+NT5gxR9Riry+R58gOQaOTRyC5yIgIiICIiAiIgIiICley3C3Yrn6kbGDZkrZXdzYzv69xIA81FFo7YXkh2BYWavEm2mnaNxpGrI+OvYXaE9wHegtVERAREQEREBERAREQEREBERAREQQ/azjBwTINTJCbPc0RtPe8hpPk0uPksmLRvpFzFmTomjg6cX8muKzkgIiICIiAiIgIiIC/WtL3ANFyeAC6+Wss1WZ64RYNE55+c7g1g7XO4NH/AOC0Rs82V02VGtlrt2eq+mR1WfYaeB+sdfDggieybZMYpGVmamWIN4oDbyc/3hvr7Fd6IgIiICIiAiIgIiICIiAiIgIiICIiCsfSEpemyKHj9XM0+Ru33kLNS2Hn7B/h7J1VTji6Mlv2m2e39poWPSN02dxQfiIiAiIgIi7mUcqVObcS6LCWXtbfedGsB5uPr04lBxWMMjwIwSSbADUk8rDmrdyHsVmxAtmzTeGLiIQeu77R4MHt8FZ+Qtm9Jk+IOYOlqCOtM4cO5g+YPb3qaoPgwXB4MCoGw4TG2ONvAN95J1ce86r70RAREQEREBERAREQEREBERAREQEREBERAWUtr2WTlvOUvRi0UxMsfZ1jdzR9l2nhZatUJ2tZP/K3LDhTgGohu+LvNusz7wHrAQZSReT2mN5DwQQbEHkV4oCIiDrZVwGTM2PRUtFo6Q6utcNaBdzj3AArW2V8uwZYwhsGFtAaB1nW1e7m5x5kqgvR6qY4c8ubPbffC4Mv2ghxA790E+RWlEBERBDs87RqPJrd2qJknIuIWEX7i48GDx17iqexnbjiNa4/BrYqdvcN934naexQLNM76nMtS6pcXPMz7k/aPsXLQS2TaXi8j7urZfLdHsAsuzgO2bE8NmH8ue2pZza8AG3c9o0PeQVXKINm5Wx6LM2BRVVDcNkHA8WkGzmnvBBXWUF2KUDqDZzT9Lxk3pLdznHd9bQD5qdICIiAiIgIiICIiAiIgIiICIiAiIgoXbns+/k8rsRwdpLXH49g+af7wD6J595v2qlluGRgljLZACCLEEXBHMEcws57Wdlr8BldVYA0upTq5g1MP/ePv5eGqCqkREH04bXyYXXsmonFskbg5pHIhah2cbRqfOFG1kpbHVtaN+M6bx5uZfi2/LiOayqvOGV0EodA4tcDcOabEHuI4INwLjZtzBFlnAJaitNg1vVHNzjo1oHMk296zdhm1rFsPp9wVHSAcDK0OI+8dT5kqO5hzNV5kqA/GpnyEcAdGt8GjQeNkHMqZjU1DnycXOLj4k3K9aIgLr5UwN+Y8ww01MCekeA4j5rfnu8m3K5IFzotJbEcinL2FmqxNtqidos0ixjj4ga6hztCeywHagsqkp20dKyOAWaxoaB3AWC9yIgIiICIiAiIgIiICIiAiIgIiICIiAvxzQ9pDxcHiCv1EFLbRtjDakuqMoANdqXU5OjufxZPyT9U6dluCoytpJKCqdHWscx7TZzXCxB7wVtxcLNGUaPNNPu4xEHEcHjR7fBw18uCDHKK48y7CJ6cl2XJmyt5Mls134vknzsq7xXJWI4S78/pJm94bvD8TLhBwEXlJGYnWkBB7CLL30dBLXPtRRvkPYxpd7gg+ZeTGGR4EYJJNgBqSeWnNT/LeyDE8ZkBqoxTR83ykXt3MB3ifGyu7I+zWiyhZ8AMs9tZZLXH2RwYPb3oIXsm2TGhlbWZoaOkGsUB13exz/rdjeXHjwuhEQEREBERAREQEREBERAREQEREBERAREQEREBERAREQel9LHJ/SMafFoK844mx/0bQPAWXmiAiIgIiICIiAiKJZlxLEMMxCAUrqUsqKgQsDmPuy7Hvu4h9nf0ZGgHFBLUUMr8y1WDZhpYMSELmSNvNIwObulz+ji3QSdN8sab/SX1YZmaSvzrLSsY3oGMduv1u57HNbJ3WDnbvi0oJSiIgIiICIiAiIgL11E7aWBz6hwa1oJc46AAcSV7FU3pEY2+hy1FT05I6d/XtzY0Xt4Fxb6kHFzPtumqcQ6HJkIcL2Ej2Oc5/wBmMWt53PcFy6jaDmTCGdLiMJEfH4yns3zIsQPMKcbCspxYXlhlXM1pnqLuDiNWx8GtB5Xtc+PcrNkaHsIkAIPEHn5II5s8zLJm3LLKmqh6EuJFgbh26bbzedr3GvYeKhuG7U3U+0aehx3cEHSGOKQC2675ocb6g8L8jZWjSU8dJTtjo2tYxos1rAAAOwAaALJuf6V9ZtErGUjS95meQ1ouTYXNhz0BQa4VP4ztGrqPav8AB8PRdB00bNWdbde1hdrfj1jyX0bEtoHw3RCixZ35xE34tzjrKwePF7Rx7Rr2qEZl/tBD/iYf3I0GhsRro8MoXzVzgyONpc5x5AKjMX2xYjjeKmLJkHUB6p6MyPcO0jgwd1vNdz0jsZdTYHBSxG3TPLnd7Y7WH4nA+SkOxTL0eD5JilY0dLUN6R77akG+4L9gHLvKCuP51Mcy5Ut/KKAFp5SRGO/2Xt0v5HwV05OzTBm7BhPhpNr7r2Hix1gSD6xrzXuzVgUWY8Blp6xocHtO6SPkut1XDsIKor0d8UdS5tkpyTuzRE2+szUaeBcgtjaxmuTKOV+mw/c6V0jWN3xca3LtLjkCuxkjHfylyrT1Om9IzrAcA8EtePDeBVT+kriF5KOBp0AfI4fha3/P6193o44502GVFHIdY3dIwfVdo63g634kEl2wZ3lybhcPwXudNK823xcbrR1ja45loUywHEBi2BwTt/WxMf8AiaD/ABWctvOM/CeenRxm7adgjty3tXOPjqB90K4timI/CGzyC/GLejP3Tp7CEECzrtUxPCc51FJhQic1km6xvRlzjoDbQ6nVfF/ObmL/AAv/AMWRcnMVYyg25vlrHBrGVTXOceQAbcq7P5zcI/xsX7X/AGQcXZRmrEsxVk7czRdG1jWlnxLo7kk31dx4BSzM2FyYlUUTqa1oKtsr7m3VEcrDbtN3jTxXZhkE0QdEbtcAQe0HULzQRrGsvOxbHS6bSF1I6EkHrB5ka5pA7rXB7QF4YPlp2E41A6E70cdM6Nz3HrPkdIHucQBxcd4k9pUoRAREQEREBERAREQFSPpK0xMNHJ80F7fM2P8AAq7lHM/ZVZnDLb6eU7rr70b/AKLxex8NSD3EoPk2T1rK3Z9SGA33Yww9zm6EKLbYcn12L1Bq8JqGxRQU7i9pkkaTubzzYNaQdO0hVrl/MeJbKMTfDWw9RzruiffdceG8x40vYDXXQcFJMybcvhTA5YKKk3XSsdGXPfcNDgWkgAC5sdEHt9HStlq8aq/5VI99om23nE263eVycL/tCf8ANP8A3HKQejvgdTQ1NRPWxPZFJG1rHOFt4h1zYHW1udrKP4X/AGhP+af+45B7trmTJMn443Ecu3ZE6Te6v6mW9/wOPAcOI4WUbwvHHZk2rU1VM0NdJPFvAcLtDGm3cS2/mtR4nQR4ph74a5odHI0tc08wf4rNr8nyZN2q0kUt3ROqGGKQ/ObvD9ocD6+aCUektTHpKKQfJtI0+PUI9xVl7MKkVWz+iMfKFrT4tG6fcvXtNyn+V+Vnww2EzTvxE8N4cieQIuL94VJZKz/V7N5X0mL07nRh1+jd1XMPMtOoLT6uYPaGlKqdtLTOfMbNY0uJ7gLlZs2CQOq9ookA0ZFI4+fV97l9Wcdq9VnKlNHgdOY2yaODbve8fR0FgO3j4hWRsbyO/KGDPlxUAVE1i4cejYODSRz4k+Q5IK32oSflDtjip26hr4YbeJBd+9r4JHM3Zltik6QFtOQ7hzjkbvC3g8AfdX5s4Z+UW2mSd+obJNN5XIb6t4epSj0jsC6bDYKyIaxu6J/2XXLSfBwt95BB8lZdfnClxWsrRvOETy2/987r+wC33lNfRrxHfoqynd81zJG/eBa791vrU02UZcGCZBijmFnzAySeLwNPJoaPJVVsZn+A9qU1M82Dulit9ZjiQP2Sg5ebMOZi+2uWCqvuSVLWutobENvZWh/Mbhn0qj8Y/wBKqjPGKHBdsE9Q1u+YqgP3b2vYN0vyUu/8QUn+BZ/1j/oQXnTQimpmsj4NaGi/YBYL2qvtmG0d2eaqdksDYeia03Dy6+8SObRbgrBQEREBERAREQEREBERAREQQTbB+izvL3qnNlP6SD7X8URBpyP5A8FXlL+nv/uu9xREFiqvtqP+28I/40e5EQWCqh2+/wBQj8/cv1EHw7AuL/BXRP8A0LvA+5fiIIFs/wD9sv8AsH3hfVtn/wDTiq8G/vtX6iCYUf8AU2fZHuCgFB+np/3z/wDMiIOdmf8ASCf7f8AuWiIJfs5/rc32W+8qdoiAiIgIiICIiD//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IHBhQTBxQUFRQWFyEaGRcXGBwcIRocHh0cHBogHxoaHiggGBwnHBsaIjEiJSkrLy4uGh8zODQsNygtLisBCgoKBQUFDgUFDisZExkrKysrKysrKysrKysrKysrKysrKysrKysrKysrKysrKysrKysrKysrKysrKysrKysrK//AABEIAOEA4QMBIgACEQEDEQH/xAAcAAEAAwEAAwEAAAAAAAAAAAAABgcIBQIDBAH/xABQEAABAwIDBAYECQcJBgcAAAABAAIDBBEFBiEHEjFBEyJRYXGBCJGhsRUjMkJSYnKCkhYkNkOissEUFzM0OFNUwtI1c3SEk9EYJTeDpOHw/8QAFAEBAAAAAAAAAAAAAAAAAAAAAP/EABQRAQAAAAAAAAAAAAAAAAAAAAD/2gAMAwEAAhEDEQA/ALxREQEREBERAREQEREBERAXIxjM9Fghti1TDEexzhf8PFQvbTnx2VsMbBhTrVMwuHc42cC4d5NwPAnks1zzOqJi+oc5znG5c4kkntJOpKDZGC5no8eJGD1EUpHENdqPunVddYmwzEZcKr2TYe9zJGG7XNNuHvHaOa2RlzFBjeAwVEeglja+3YSNR60HRRFws6ZniylgL6it1toxl7F7zwaPUSewAlAzbm2lylQdJi77E/IYNXPPYB/E6Khs07aa/FZHNwndpouW6LvI73HQHwA81Bsx49PmTFn1GKvLnu9TRya0cmjsXLQfdXYxUYi8mvmlkJ+m9zveV6KaslpH3pZHsPa1xafWCvQiC29mW1mppMWjp8xSGaCRwYHu1dGSbA73zm343uVohYio2l9YwR8S4AeN9FtimaW0zQ/iGi/jZB7UREBERAREQEREBERAREQEREHyYricOEULpsTkbHG3i5xsP/s9yrWo274dHWbsUVS9l7b4a0eYaXXt42Vf7esyPxPNppWn4mmsAO17mgucfC+75HtVYoNqYHjEGPYYyfCnh8bxoR7QRyI5hfes+ejpjrqfG5qSQ9SVnSNHY9mht4tP7IWg0GVttdea7aJUB3CPdjHgGg+9xUFUz2wU5p9o1Xv/ADnBw8C1qhiAta7Jmluzuj3/AO79lzZZLa0vcAwXJ0AHNbQy3h3wRl+ngH6uJrT4gC/tQdJZm265ndjObTTxH4mm6oHa8gF5/wAvke1aOxetGG4TNNLwijc8+DWlx9yxZVVDquqfJObue4uce8m59qD1IiICIvKOMyyBsQJcTYAakk8ABzKCa7H8uHMOdYt4fFQESyH7Ju0ebreV1qxQnZPk0ZRy2BUD84ms+buNuqy4+jc+ZKmyAiIgIiICIiAiIgIiICIoFtK2lw5LaIoW9LUuFwy9g1va48fAc0E9RUJlrbvN8JBuZIo+hcbF0QILB22LjvAeRV7087amBr6chzXAOa4cCCLgjusgyjtepzTbRqwP5vDh4OY1w96hyvH0i8tEmKvpxppFLblxMZPdxbfvaqOQTTY3KYtpFJuc3OB8DG5avWXdhdCazaHC7lEx7z+EtH7y1EgoH0jMAdFi0NbEOpIzon9zm3LT5tNvuqmls/MuBQ5lwWSmxIXY8cRxaRq1wPaCqCqdhmIsxTcp3QuivpKXW6vaWWve3IX8UHL2L5ZOYM4sfK28NP8AGPJGhIPUb4l2vg0rUqj+SMpw5PwRsFDqflSPPF7u09g5AdikCCO7RL/kHXbn+Gk9W4b+xY+W2cVom4lhksM3yZY3MPg5pafesZYxhsmD4pLBWCz43lp8ufgRr5oPjRF7KeB1VO1lM0ue42a1ouSTwAA4oPWr52KbNjSFuIY+yz+METhq2/z3A8+wcuPZb2bL9kAoJG1Wa2h0g1ZBxDDyL+RcPo6gePC5kBERAREQEREBERAREQEREBY+2h1T6zO9Y+o+V0zh5NO632ALYKzFtzy47B85PnaPiqnrtNtA6wD2+N+t4O7kFcrSHo+5gOJ5XfTTm7qZwA/3b7lvqIcPUs3q2/RxqTHmmdg4Phv+Fwt7ygv/ABGhjxOhfDXND45GlrmnmCs3Zw2PV2EV5+BGOqYD8lzbbw7nN017wLeC00iCs9iuRJMq4fJNi43aiYAbmh6NguQCR84k3PgO9WYiICLiYxm6gwUkYnVQscPml4LvwC7vYodiW2/DKS/8m6aY/UZYet5CCzEVJVXpBMDvzOhcR2vmDfYGH3r5P/EFJf8AqLP+sf8AQgvhQjPuzSkzlIJJi6GcC3SMA6w5BwPyrduhUHpfSCBf+d0JA7WTX9hjHvUnwfbVheIECqMsBP8AeNuPxMJCCM0fo/sE357WOLexkYB9ZJA9SsrKWR6LKUNsJj69rGV/We7xdbTwAAXZwzE4MWphJhkscrD85jg4ezge5fWgIiICIiAiIgIiICIiAiIgIiIC4WcsrwZuwR1PiA72PHFj+Th6+HMFd1EGO83ZRqspV5jxZhAv1ZG3LHjud29x1Vk+jfg73YjUVT2kRhgja7tcTd1u2wAv4hXxNC2eMtnaHNPEOAI9RSKJsMYbCA1o4ACwHkEHmvXPO2mhL6hwa1ouXONgB3k8FH87Z0pcm4fv4k673fIib8p5/gPrHRZpzrn2szhUf+YO3YgerCy4aOy/0nd59iC4827bqTDHOjwBhqZBpv8AyYx4Hi/yFu9VBmHaRiePuIq6hzGH9XF1Gju6vWPmSokiD9JudV+IiAiIgIiIOlgWPVOX60S4PK6N47Doe4tOjh4rS+y3aCzOuHltQAypiA6Ro4OB+c3uvxHL1LKyley3FXYTn2kdEdHytid3tkIYb+BIPkg1wiIgIiICIiAiIgIiICIiAiIgIiICjefc3RZOwJ01TZzzcRR3sXv/ANI4kqRucGtu7gFk3almx2a80ve0noYiWQj6oOrvFxF/V2IOBj+NT5gxR9Riry+R58gOQaOTRyC5yIgIiICIiAiIgIiICley3C3Yrn6kbGDZkrZXdzYzv69xIA81FFo7YXkh2BYWavEm2mnaNxpGrI+OvYXaE9wHegtVERAREQEREBERAREQEREBERAREQQ/azjBwTINTJCbPc0RtPe8hpPk0uPksmLRvpFzFmTomjg6cX8muKzkgIiICIiAiIgIiIC/WtL3ANFyeAC6+Wss1WZ64RYNE55+c7g1g7XO4NH/AOC0Rs82V02VGtlrt2eq+mR1WfYaeB+sdfDggieybZMYpGVmamWIN4oDbyc/3hvr7Fd6IgIiICIiAiIgIiICIiAiIgIiICIiCsfSEpemyKHj9XM0+Ru33kLNS2Hn7B/h7J1VTji6Mlv2m2e39poWPSN02dxQfiIiAiIgIi7mUcqVObcS6LCWXtbfedGsB5uPr04lBxWMMjwIwSSbADUk8rDmrdyHsVmxAtmzTeGLiIQeu77R4MHt8FZ+Qtm9Jk+IOYOlqCOtM4cO5g+YPb3qaoPgwXB4MCoGw4TG2ONvAN95J1ce86r70RAREQEREBERAREQEREBERAREQEREBERAWUtr2WTlvOUvRi0UxMsfZ1jdzR9l2nhZatUJ2tZP/K3LDhTgGohu+LvNusz7wHrAQZSReT2mN5DwQQbEHkV4oCIiDrZVwGTM2PRUtFo6Q6utcNaBdzj3AArW2V8uwZYwhsGFtAaB1nW1e7m5x5kqgvR6qY4c8ubPbffC4Mv2ghxA790E+RWlEBERBDs87RqPJrd2qJknIuIWEX7i48GDx17iqexnbjiNa4/BrYqdvcN934naexQLNM76nMtS6pcXPMz7k/aPsXLQS2TaXi8j7urZfLdHsAsuzgO2bE8NmH8ue2pZza8AG3c9o0PeQVXKINm5Wx6LM2BRVVDcNkHA8WkGzmnvBBXWUF2KUDqDZzT9Lxk3pLdznHd9bQD5qdICIiAiIgIiICIiAiIgIiICIiAiIgoXbns+/k8rsRwdpLXH49g+af7wD6J595v2qlluGRgljLZACCLEEXBHMEcws57Wdlr8BldVYA0upTq5g1MP/ePv5eGqCqkREH04bXyYXXsmonFskbg5pHIhah2cbRqfOFG1kpbHVtaN+M6bx5uZfi2/LiOayqvOGV0EodA4tcDcOabEHuI4INwLjZtzBFlnAJaitNg1vVHNzjo1oHMk296zdhm1rFsPp9wVHSAcDK0OI+8dT5kqO5hzNV5kqA/GpnyEcAdGt8GjQeNkHMqZjU1DnycXOLj4k3K9aIgLr5UwN+Y8ww01MCekeA4j5rfnu8m3K5IFzotJbEcinL2FmqxNtqidos0ixjj4ga6hztCeywHagsqkp20dKyOAWaxoaB3AWC9yIgIiICIiAiIgIiICIiAiIgIiICIiAvxzQ9pDxcHiCv1EFLbRtjDakuqMoANdqXU5OjufxZPyT9U6dluCoytpJKCqdHWscx7TZzXCxB7wVtxcLNGUaPNNPu4xEHEcHjR7fBw18uCDHKK48y7CJ6cl2XJmyt5Mls134vknzsq7xXJWI4S78/pJm94bvD8TLhBwEXlJGYnWkBB7CLL30dBLXPtRRvkPYxpd7gg+ZeTGGR4EYJJNgBqSeWnNT/LeyDE8ZkBqoxTR83ykXt3MB3ifGyu7I+zWiyhZ8AMs9tZZLXH2RwYPb3oIXsm2TGhlbWZoaOkGsUB13exz/rdjeXHjwuhEQEREBERAREQEREBERAREQEREBERAREQEREBERAREQel9LHJ/SMafFoK844mx/0bQPAWXmiAiIgIiICIiAiKJZlxLEMMxCAUrqUsqKgQsDmPuy7Hvu4h9nf0ZGgHFBLUUMr8y1WDZhpYMSELmSNvNIwObulz+ji3QSdN8sab/SX1YZmaSvzrLSsY3oGMduv1u57HNbJ3WDnbvi0oJSiIgIiICIiAiIgL11E7aWBz6hwa1oJc46AAcSV7FU3pEY2+hy1FT05I6d/XtzY0Xt4Fxb6kHFzPtumqcQ6HJkIcL2Ej2Oc5/wBmMWt53PcFy6jaDmTCGdLiMJEfH4yns3zIsQPMKcbCspxYXlhlXM1pnqLuDiNWx8GtB5Xtc+PcrNkaHsIkAIPEHn5II5s8zLJm3LLKmqh6EuJFgbh26bbzedr3GvYeKhuG7U3U+0aehx3cEHSGOKQC2675ocb6g8L8jZWjSU8dJTtjo2tYxos1rAAAOwAaALJuf6V9ZtErGUjS95meQ1ouTYXNhz0BQa4VP4ztGrqPav8AB8PRdB00bNWdbde1hdrfj1jyX0bEtoHw3RCixZ35xE34tzjrKwePF7Rx7Rr2qEZl/tBD/iYf3I0GhsRro8MoXzVzgyONpc5x5AKjMX2xYjjeKmLJkHUB6p6MyPcO0jgwd1vNdz0jsZdTYHBSxG3TPLnd7Y7WH4nA+SkOxTL0eD5JilY0dLUN6R77akG+4L9gHLvKCuP51Mcy5Ut/KKAFp5SRGO/2Xt0v5HwV05OzTBm7BhPhpNr7r2Hix1gSD6xrzXuzVgUWY8Blp6xocHtO6SPkut1XDsIKor0d8UdS5tkpyTuzRE2+szUaeBcgtjaxmuTKOV+mw/c6V0jWN3xca3LtLjkCuxkjHfylyrT1Om9IzrAcA8EtePDeBVT+kriF5KOBp0AfI4fha3/P6193o44502GVFHIdY3dIwfVdo63g634kEl2wZ3lybhcPwXudNK823xcbrR1ja45loUywHEBi2BwTt/WxMf8AiaD/ABWctvOM/CeenRxm7adgjty3tXOPjqB90K4timI/CGzyC/GLejP3Tp7CEECzrtUxPCc51FJhQic1km6xvRlzjoDbQ6nVfF/ObmL/AAv/AMWRcnMVYyg25vlrHBrGVTXOceQAbcq7P5zcI/xsX7X/AGQcXZRmrEsxVk7czRdG1jWlnxLo7kk31dx4BSzM2FyYlUUTqa1oKtsr7m3VEcrDbtN3jTxXZhkE0QdEbtcAQe0HULzQRrGsvOxbHS6bSF1I6EkHrB5ka5pA7rXB7QF4YPlp2E41A6E70cdM6Nz3HrPkdIHucQBxcd4k9pUoRAREQEREBERAREQFSPpK0xMNHJ80F7fM2P8AAq7lHM/ZVZnDLb6eU7rr70b/AKLxex8NSD3EoPk2T1rK3Z9SGA33Yww9zm6EKLbYcn12L1Bq8JqGxRQU7i9pkkaTubzzYNaQdO0hVrl/MeJbKMTfDWw9RzruiffdceG8x40vYDXXQcFJMybcvhTA5YKKk3XSsdGXPfcNDgWkgAC5sdEHt9HStlq8aq/5VI99om23nE263eVycL/tCf8ANP8A3HKQejvgdTQ1NRPWxPZFJG1rHOFt4h1zYHW1udrKP4X/AGhP+af+45B7trmTJMn443Ecu3ZE6Te6v6mW9/wOPAcOI4WUbwvHHZk2rU1VM0NdJPFvAcLtDGm3cS2/mtR4nQR4ph74a5odHI0tc08wf4rNr8nyZN2q0kUt3ROqGGKQ/ObvD9ocD6+aCUektTHpKKQfJtI0+PUI9xVl7MKkVWz+iMfKFrT4tG6fcvXtNyn+V+Vnww2EzTvxE8N4cieQIuL94VJZKz/V7N5X0mL07nRh1+jd1XMPMtOoLT6uYPaGlKqdtLTOfMbNY0uJ7gLlZs2CQOq9ookA0ZFI4+fV97l9Wcdq9VnKlNHgdOY2yaODbve8fR0FgO3j4hWRsbyO/KGDPlxUAVE1i4cejYODSRz4k+Q5IK32oSflDtjip26hr4YbeJBd+9r4JHM3Zltik6QFtOQ7hzjkbvC3g8AfdX5s4Z+UW2mSd+obJNN5XIb6t4epSj0jsC6bDYKyIaxu6J/2XXLSfBwt95BB8lZdfnClxWsrRvOETy2/987r+wC33lNfRrxHfoqynd81zJG/eBa791vrU02UZcGCZBijmFnzAySeLwNPJoaPJVVsZn+A9qU1M82Dulit9ZjiQP2Sg5ebMOZi+2uWCqvuSVLWutobENvZWh/Mbhn0qj8Y/wBKqjPGKHBdsE9Q1u+YqgP3b2vYN0vyUu/8QUn+BZ/1j/oQXnTQimpmsj4NaGi/YBYL2qvtmG0d2eaqdksDYeia03Dy6+8SObRbgrBQEREBERAREQEREBERAREQQTbB+izvL3qnNlP6SD7X8URBpyP5A8FXlL+nv/uu9xREFiqvtqP+28I/40e5EQWCqh2+/wBQj8/cv1EHw7AuL/BXRP8A0LvA+5fiIIFs/wD9sv8AsH3hfVtn/wDTiq8G/vtX6iCYUf8AU2fZHuCgFB+np/3z/wDMiIOdmf8ASCf7f8AuWiIJfs5/rc32W+8qdoiAiIgIiICIiD//2Q=="/>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IHBhQTBxQUFRQWFyEaGRcXGBwcIRocHh0cHBogHxoaHiggGBwnHBsaIjEiJSkrLy4uGh8zODQsNygtLisBCgoKBQUFDgUFDisZExkrKysrKysrKysrKysrKysrKysrKysrKysrKysrKysrKysrKysrKysrKysrKysrKysrK//AABEIAOEA4QMBIgACEQEDEQH/xAAcAAEAAwEAAwEAAAAAAAAAAAAABgcIBQIDBAH/xABQEAABAwIDBAYECQcJBgcAAAABAAIDBBEFBiEHEjFBEyJRYXGBCJGhsRUjMkJSYnKCkhYkNkOissEUFzM0OFNUwtI1c3SEk9EYJTeDpOHw/8QAFAEBAAAAAAAAAAAAAAAAAAAAAP/EABQRAQAAAAAAAAAAAAAAAAAAAAD/2gAMAwEAAhEDEQA/ALxREQEREBERAREQEREBERAXIxjM9Fghti1TDEexzhf8PFQvbTnx2VsMbBhTrVMwuHc42cC4d5NwPAnks1zzOqJi+oc5znG5c4kkntJOpKDZGC5no8eJGD1EUpHENdqPunVddYmwzEZcKr2TYe9zJGG7XNNuHvHaOa2RlzFBjeAwVEeglja+3YSNR60HRRFws6ZniylgL6it1toxl7F7zwaPUSewAlAzbm2lylQdJi77E/IYNXPPYB/E6Khs07aa/FZHNwndpouW6LvI73HQHwA81Bsx49PmTFn1GKvLnu9TRya0cmjsXLQfdXYxUYi8mvmlkJ+m9zveV6KaslpH3pZHsPa1xafWCvQiC29mW1mppMWjp8xSGaCRwYHu1dGSbA73zm343uVohYio2l9YwR8S4AeN9FtimaW0zQ/iGi/jZB7UREBERAREQEREBERAREQEREHyYricOEULpsTkbHG3i5xsP/s9yrWo274dHWbsUVS9l7b4a0eYaXXt42Vf7esyPxPNppWn4mmsAO17mgucfC+75HtVYoNqYHjEGPYYyfCnh8bxoR7QRyI5hfes+ejpjrqfG5qSQ9SVnSNHY9mht4tP7IWg0GVttdea7aJUB3CPdjHgGg+9xUFUz2wU5p9o1Xv/ADnBw8C1qhiAta7Jmluzuj3/AO79lzZZLa0vcAwXJ0AHNbQy3h3wRl+ngH6uJrT4gC/tQdJZm265ndjObTTxH4mm6oHa8gF5/wAvke1aOxetGG4TNNLwijc8+DWlx9yxZVVDquqfJObue4uce8m59qD1IiICIvKOMyyBsQJcTYAakk8ABzKCa7H8uHMOdYt4fFQESyH7Ju0ebreV1qxQnZPk0ZRy2BUD84ms+buNuqy4+jc+ZKmyAiIgIiICIiAiIgIiICIoFtK2lw5LaIoW9LUuFwy9g1va48fAc0E9RUJlrbvN8JBuZIo+hcbF0QILB22LjvAeRV7087amBr6chzXAOa4cCCLgjusgyjtepzTbRqwP5vDh4OY1w96hyvH0i8tEmKvpxppFLblxMZPdxbfvaqOQTTY3KYtpFJuc3OB8DG5avWXdhdCazaHC7lEx7z+EtH7y1EgoH0jMAdFi0NbEOpIzon9zm3LT5tNvuqmls/MuBQ5lwWSmxIXY8cRxaRq1wPaCqCqdhmIsxTcp3QuivpKXW6vaWWve3IX8UHL2L5ZOYM4sfK28NP8AGPJGhIPUb4l2vg0rUqj+SMpw5PwRsFDqflSPPF7u09g5AdikCCO7RL/kHXbn+Gk9W4b+xY+W2cVom4lhksM3yZY3MPg5pafesZYxhsmD4pLBWCz43lp8ufgRr5oPjRF7KeB1VO1lM0ue42a1ouSTwAA4oPWr52KbNjSFuIY+yz+METhq2/z3A8+wcuPZb2bL9kAoJG1Wa2h0g1ZBxDDyL+RcPo6gePC5kBERAREQEREBERAREQEREBY+2h1T6zO9Y+o+V0zh5NO632ALYKzFtzy47B85PnaPiqnrtNtA6wD2+N+t4O7kFcrSHo+5gOJ5XfTTm7qZwA/3b7lvqIcPUs3q2/RxqTHmmdg4Phv+Fwt7ygv/ABGhjxOhfDXND45GlrmnmCs3Zw2PV2EV5+BGOqYD8lzbbw7nN017wLeC00iCs9iuRJMq4fJNi43aiYAbmh6NguQCR84k3PgO9WYiICLiYxm6gwUkYnVQscPml4LvwC7vYodiW2/DKS/8m6aY/UZYet5CCzEVJVXpBMDvzOhcR2vmDfYGH3r5P/EFJf8AqLP+sf8AQgvhQjPuzSkzlIJJi6GcC3SMA6w5BwPyrduhUHpfSCBf+d0JA7WTX9hjHvUnwfbVheIECqMsBP8AeNuPxMJCCM0fo/sE357WOLexkYB9ZJA9SsrKWR6LKUNsJj69rGV/We7xdbTwAAXZwzE4MWphJhkscrD85jg4ezge5fWgIiICIiAiIgIiICIiAiIgIiIC4WcsrwZuwR1PiA72PHFj+Th6+HMFd1EGO83ZRqspV5jxZhAv1ZG3LHjud29x1Vk+jfg73YjUVT2kRhgja7tcTd1u2wAv4hXxNC2eMtnaHNPEOAI9RSKJsMYbCA1o4ACwHkEHmvXPO2mhL6hwa1ouXONgB3k8FH87Z0pcm4fv4k673fIib8p5/gPrHRZpzrn2szhUf+YO3YgerCy4aOy/0nd59iC4827bqTDHOjwBhqZBpv8AyYx4Hi/yFu9VBmHaRiePuIq6hzGH9XF1Gju6vWPmSokiD9JudV+IiAiIgIiIOlgWPVOX60S4PK6N47Doe4tOjh4rS+y3aCzOuHltQAypiA6Ro4OB+c3uvxHL1LKyley3FXYTn2kdEdHytid3tkIYb+BIPkg1wiIgIiICIiAiIgIiICIiAiIgIiICjefc3RZOwJ01TZzzcRR3sXv/ANI4kqRucGtu7gFk3almx2a80ve0noYiWQj6oOrvFxF/V2IOBj+NT5gxR9Riry+R58gOQaOTRyC5yIgIiICIiAiIgIiICley3C3Yrn6kbGDZkrZXdzYzv69xIA81FFo7YXkh2BYWavEm2mnaNxpGrI+OvYXaE9wHegtVERAREQEREBERAREQEREBERAREQQ/azjBwTINTJCbPc0RtPe8hpPk0uPksmLRvpFzFmTomjg6cX8muKzkgIiICIiAiIgIiIC/WtL3ANFyeAC6+Wss1WZ64RYNE55+c7g1g7XO4NH/AOC0Rs82V02VGtlrt2eq+mR1WfYaeB+sdfDggieybZMYpGVmamWIN4oDbyc/3hvr7Fd6IgIiICIiAiIgIiICIiAiIgIiICIiCsfSEpemyKHj9XM0+Ru33kLNS2Hn7B/h7J1VTji6Mlv2m2e39poWPSN02dxQfiIiAiIgIi7mUcqVObcS6LCWXtbfedGsB5uPr04lBxWMMjwIwSSbADUk8rDmrdyHsVmxAtmzTeGLiIQeu77R4MHt8FZ+Qtm9Jk+IOYOlqCOtM4cO5g+YPb3qaoPgwXB4MCoGw4TG2ONvAN95J1ce86r70RAREQEREBERAREQEREBERAREQEREBERAWUtr2WTlvOUvRi0UxMsfZ1jdzR9l2nhZatUJ2tZP/K3LDhTgGohu+LvNusz7wHrAQZSReT2mN5DwQQbEHkV4oCIiDrZVwGTM2PRUtFo6Q6utcNaBdzj3AArW2V8uwZYwhsGFtAaB1nW1e7m5x5kqgvR6qY4c8ubPbffC4Mv2ghxA790E+RWlEBERBDs87RqPJrd2qJknIuIWEX7i48GDx17iqexnbjiNa4/BrYqdvcN934naexQLNM76nMtS6pcXPMz7k/aPsXLQS2TaXi8j7urZfLdHsAsuzgO2bE8NmH8ue2pZza8AG3c9o0PeQVXKINm5Wx6LM2BRVVDcNkHA8WkGzmnvBBXWUF2KUDqDZzT9Lxk3pLdznHd9bQD5qdICIiAiIgIiICIiAiIgIiICIiAiIgoXbns+/k8rsRwdpLXH49g+af7wD6J595v2qlluGRgljLZACCLEEXBHMEcws57Wdlr8BldVYA0upTq5g1MP/ePv5eGqCqkREH04bXyYXXsmonFskbg5pHIhah2cbRqfOFG1kpbHVtaN+M6bx5uZfi2/LiOayqvOGV0EodA4tcDcOabEHuI4INwLjZtzBFlnAJaitNg1vVHNzjo1oHMk296zdhm1rFsPp9wVHSAcDK0OI+8dT5kqO5hzNV5kqA/GpnyEcAdGt8GjQeNkHMqZjU1DnycXOLj4k3K9aIgLr5UwN+Y8ww01MCekeA4j5rfnu8m3K5IFzotJbEcinL2FmqxNtqidos0ixjj4ga6hztCeywHagsqkp20dKyOAWaxoaB3AWC9yIgIiICIiAiIgIiICIiAiIgIiICIiAvxzQ9pDxcHiCv1EFLbRtjDakuqMoANdqXU5OjufxZPyT9U6dluCoytpJKCqdHWscx7TZzXCxB7wVtxcLNGUaPNNPu4xEHEcHjR7fBw18uCDHKK48y7CJ6cl2XJmyt5Mls134vknzsq7xXJWI4S78/pJm94bvD8TLhBwEXlJGYnWkBB7CLL30dBLXPtRRvkPYxpd7gg+ZeTGGR4EYJJNgBqSeWnNT/LeyDE8ZkBqoxTR83ykXt3MB3ifGyu7I+zWiyhZ8AMs9tZZLXH2RwYPb3oIXsm2TGhlbWZoaOkGsUB13exz/rdjeXHjwuhEQEREBERAREQEREBERAREQEREBERAREQEREBERAREQel9LHJ/SMafFoK844mx/0bQPAWXmiAiIgIiICIiAiKJZlxLEMMxCAUrqUsqKgQsDmPuy7Hvu4h9nf0ZGgHFBLUUMr8y1WDZhpYMSELmSNvNIwObulz+ji3QSdN8sab/SX1YZmaSvzrLSsY3oGMduv1u57HNbJ3WDnbvi0oJSiIgIiICIiAiIgL11E7aWBz6hwa1oJc46AAcSV7FU3pEY2+hy1FT05I6d/XtzY0Xt4Fxb6kHFzPtumqcQ6HJkIcL2Ej2Oc5/wBmMWt53PcFy6jaDmTCGdLiMJEfH4yns3zIsQPMKcbCspxYXlhlXM1pnqLuDiNWx8GtB5Xtc+PcrNkaHsIkAIPEHn5II5s8zLJm3LLKmqh6EuJFgbh26bbzedr3GvYeKhuG7U3U+0aehx3cEHSGOKQC2675ocb6g8L8jZWjSU8dJTtjo2tYxos1rAAAOwAaALJuf6V9ZtErGUjS95meQ1ouTYXNhz0BQa4VP4ztGrqPav8AB8PRdB00bNWdbde1hdrfj1jyX0bEtoHw3RCixZ35xE34tzjrKwePF7Rx7Rr2qEZl/tBD/iYf3I0GhsRro8MoXzVzgyONpc5x5AKjMX2xYjjeKmLJkHUB6p6MyPcO0jgwd1vNdz0jsZdTYHBSxG3TPLnd7Y7WH4nA+SkOxTL0eD5JilY0dLUN6R77akG+4L9gHLvKCuP51Mcy5Ut/KKAFp5SRGO/2Xt0v5HwV05OzTBm7BhPhpNr7r2Hix1gSD6xrzXuzVgUWY8Blp6xocHtO6SPkut1XDsIKor0d8UdS5tkpyTuzRE2+szUaeBcgtjaxmuTKOV+mw/c6V0jWN3xca3LtLjkCuxkjHfylyrT1Om9IzrAcA8EtePDeBVT+kriF5KOBp0AfI4fha3/P6193o44502GVFHIdY3dIwfVdo63g634kEl2wZ3lybhcPwXudNK823xcbrR1ja45loUywHEBi2BwTt/WxMf8AiaD/ABWctvOM/CeenRxm7adgjty3tXOPjqB90K4timI/CGzyC/GLejP3Tp7CEECzrtUxPCc51FJhQic1km6xvRlzjoDbQ6nVfF/ObmL/AAv/AMWRcnMVYyg25vlrHBrGVTXOceQAbcq7P5zcI/xsX7X/AGQcXZRmrEsxVk7czRdG1jWlnxLo7kk31dx4BSzM2FyYlUUTqa1oKtsr7m3VEcrDbtN3jTxXZhkE0QdEbtcAQe0HULzQRrGsvOxbHS6bSF1I6EkHrB5ka5pA7rXB7QF4YPlp2E41A6E70cdM6Nz3HrPkdIHucQBxcd4k9pUoRAREQEREBERAREQFSPpK0xMNHJ80F7fM2P8AAq7lHM/ZVZnDLb6eU7rr70b/AKLxex8NSD3EoPk2T1rK3Z9SGA33Yww9zm6EKLbYcn12L1Bq8JqGxRQU7i9pkkaTubzzYNaQdO0hVrl/MeJbKMTfDWw9RzruiffdceG8x40vYDXXQcFJMybcvhTA5YKKk3XSsdGXPfcNDgWkgAC5sdEHt9HStlq8aq/5VI99om23nE263eVycL/tCf8ANP8A3HKQejvgdTQ1NRPWxPZFJG1rHOFt4h1zYHW1udrKP4X/AGhP+af+45B7trmTJMn443Ecu3ZE6Te6v6mW9/wOPAcOI4WUbwvHHZk2rU1VM0NdJPFvAcLtDGm3cS2/mtR4nQR4ph74a5odHI0tc08wf4rNr8nyZN2q0kUt3ROqGGKQ/ObvD9ocD6+aCUektTHpKKQfJtI0+PUI9xVl7MKkVWz+iMfKFrT4tG6fcvXtNyn+V+Vnww2EzTvxE8N4cieQIuL94VJZKz/V7N5X0mL07nRh1+jd1XMPMtOoLT6uYPaGlKqdtLTOfMbNY0uJ7gLlZs2CQOq9ookA0ZFI4+fV97l9Wcdq9VnKlNHgdOY2yaODbve8fR0FgO3j4hWRsbyO/KGDPlxUAVE1i4cejYODSRz4k+Q5IK32oSflDtjip26hr4YbeJBd+9r4JHM3Zltik6QFtOQ7hzjkbvC3g8AfdX5s4Z+UW2mSd+obJNN5XIb6t4epSj0jsC6bDYKyIaxu6J/2XXLSfBwt95BB8lZdfnClxWsrRvOETy2/987r+wC33lNfRrxHfoqynd81zJG/eBa791vrU02UZcGCZBijmFnzAySeLwNPJoaPJVVsZn+A9qU1M82Dulit9ZjiQP2Sg5ebMOZi+2uWCqvuSVLWutobENvZWh/Mbhn0qj8Y/wBKqjPGKHBdsE9Q1u+YqgP3b2vYN0vyUu/8QUn+BZ/1j/oQXnTQimpmsj4NaGi/YBYL2qvtmG0d2eaqdksDYeia03Dy6+8SObRbgrBQEREBERAREQEREBERAREQQTbB+izvL3qnNlP6SD7X8URBpyP5A8FXlL+nv/uu9xREFiqvtqP+28I/40e5EQWCqh2+/wBQj8/cv1EHw7AuL/BXRP8A0LvA+5fiIIFs/wD9sv8AsH3hfVtn/wDTiq8G/vtX6iCYUf8AU2fZHuCgFB+np/3z/wDMiIOdmf8ASCf7f8AuWiIJfs5/rc32W+8qdoiAiIgIiICIiD//2Q=="/>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1"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33600" y="637570"/>
            <a:ext cx="995362" cy="9953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32"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72502" y="598986"/>
            <a:ext cx="798619" cy="11592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33" name="Picture 1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96200" y="627888"/>
            <a:ext cx="914400" cy="11103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34" name="Picture 14" descr="C:\Users\Grad Student\Desktop\Flash Talk TA\student.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486400" y="1981200"/>
            <a:ext cx="1090612" cy="1090612"/>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13" name="Chart 12"/>
          <p:cNvGraphicFramePr/>
          <p:nvPr/>
        </p:nvGraphicFramePr>
        <p:xfrm>
          <a:off x="1752600" y="4191000"/>
          <a:ext cx="5334000" cy="25146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229600" cy="4525963"/>
          </a:xfrm>
        </p:spPr>
        <p:txBody>
          <a:bodyPr>
            <a:normAutofit/>
          </a:bodyPr>
          <a:lstStyle/>
          <a:p>
            <a:pPr marL="0" indent="0">
              <a:buNone/>
            </a:pPr>
            <a:r>
              <a:rPr lang="en-US" sz="2600" dirty="0">
                <a:solidFill>
                  <a:srgbClr val="00B050"/>
                </a:solidFill>
                <a:latin typeface="Times New Roman" panose="02020603050405020304" pitchFamily="18" charset="0"/>
                <a:cs typeface="Times New Roman" panose="02020603050405020304" pitchFamily="18" charset="0"/>
              </a:rPr>
              <a:t>Step 2</a:t>
            </a:r>
            <a:r>
              <a:rPr lang="en-US" sz="2600" dirty="0" smtClean="0">
                <a:solidFill>
                  <a:srgbClr val="00B050"/>
                </a:solidFill>
                <a:latin typeface="Times New Roman" panose="02020603050405020304" pitchFamily="18" charset="0"/>
                <a:cs typeface="Times New Roman" panose="02020603050405020304" pitchFamily="18" charset="0"/>
              </a:rPr>
              <a:t>: </a:t>
            </a:r>
            <a:r>
              <a:rPr lang="en-US" sz="1900" dirty="0" smtClean="0">
                <a:solidFill>
                  <a:srgbClr val="00B050"/>
                </a:solidFill>
                <a:latin typeface="Times New Roman" panose="02020603050405020304" pitchFamily="18" charset="0"/>
                <a:cs typeface="Times New Roman" panose="02020603050405020304" pitchFamily="18" charset="0"/>
              </a:rPr>
              <a:t>continued..</a:t>
            </a:r>
            <a:endParaRPr lang="en-US" sz="1900" dirty="0" smtClean="0"/>
          </a:p>
          <a:p>
            <a:r>
              <a:rPr lang="en-US" sz="2200" dirty="0" smtClean="0">
                <a:latin typeface="Times New Roman" panose="02020603050405020304" pitchFamily="18" charset="0"/>
                <a:cs typeface="Times New Roman" panose="02020603050405020304" pitchFamily="18" charset="0"/>
              </a:rPr>
              <a:t>Each annotator: WROTE AN ABSTRACTIVE SUMMARY, own sentences , maximum 250 words. </a:t>
            </a:r>
          </a:p>
          <a:p>
            <a:r>
              <a:rPr lang="en-US" sz="2200" dirty="0" smtClean="0">
                <a:latin typeface="Times New Roman" panose="02020603050405020304" pitchFamily="18" charset="0"/>
                <a:cs typeface="Times New Roman" panose="02020603050405020304" pitchFamily="18" charset="0"/>
              </a:rPr>
              <a:t>Also asked -&gt; how each sentence in the abstractive summary maps to one or more sentences from original bug report.</a:t>
            </a:r>
          </a:p>
        </p:txBody>
      </p:sp>
      <p:pic>
        <p:nvPicPr>
          <p:cNvPr id="1026" name="Picture 2"/>
          <p:cNvPicPr>
            <a:picLocks noChangeAspect="1" noChangeArrowheads="1"/>
          </p:cNvPicPr>
          <p:nvPr/>
        </p:nvPicPr>
        <p:blipFill>
          <a:blip r:embed="rId3" cstate="print"/>
          <a:srcRect/>
          <a:stretch>
            <a:fillRect/>
          </a:stretch>
        </p:blipFill>
        <p:spPr bwMode="auto">
          <a:xfrm>
            <a:off x="1237610" y="2409498"/>
            <a:ext cx="6705600" cy="4312524"/>
          </a:xfrm>
          <a:prstGeom prst="rect">
            <a:avLst/>
          </a:prstGeom>
          <a:noFill/>
          <a:ln w="9525">
            <a:noFill/>
            <a:miter lim="800000"/>
            <a:headEnd/>
            <a:tailEnd/>
          </a:ln>
        </p:spPr>
      </p:pic>
      <p:sp>
        <p:nvSpPr>
          <p:cNvPr id="6" name="TextBox 5"/>
          <p:cNvSpPr txBox="1"/>
          <p:nvPr/>
        </p:nvSpPr>
        <p:spPr>
          <a:xfrm>
            <a:off x="8019396" y="6342996"/>
            <a:ext cx="990600" cy="369332"/>
          </a:xfrm>
          <a:prstGeom prst="rect">
            <a:avLst/>
          </a:prstGeom>
          <a:noFill/>
        </p:spPr>
        <p:txBody>
          <a:bodyPr wrap="square" rtlCol="0">
            <a:spAutoFit/>
          </a:bodyPr>
          <a:lstStyle/>
          <a:p>
            <a:pPr algn="r"/>
            <a:r>
              <a:rPr lang="en-US" dirty="0" smtClean="0">
                <a:latin typeface="Times" pitchFamily="18" charset="0"/>
                <a:cs typeface="Times" pitchFamily="18" charset="0"/>
              </a:rPr>
              <a:t>Figure 3</a:t>
            </a:r>
            <a:endParaRPr lang="en-US" dirty="0">
              <a:latin typeface="Times" pitchFamily="18" charset="0"/>
              <a:cs typeface="Times" pitchFamily="18" charset="0"/>
            </a:endParaRPr>
          </a:p>
        </p:txBody>
      </p:sp>
      <p:sp>
        <p:nvSpPr>
          <p:cNvPr id="7" name="Rounded Rectangle 6"/>
          <p:cNvSpPr/>
          <p:nvPr/>
        </p:nvSpPr>
        <p:spPr>
          <a:xfrm>
            <a:off x="1219200" y="2743200"/>
            <a:ext cx="6858000" cy="1371600"/>
          </a:xfrm>
          <a:prstGeom prst="roundRect">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3"/>
          </p:cNvCxnSpPr>
          <p:nvPr/>
        </p:nvCxnSpPr>
        <p:spPr>
          <a:xfrm>
            <a:off x="8077200" y="3429000"/>
            <a:ext cx="304800" cy="990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67298" y="4285643"/>
            <a:ext cx="1371600" cy="646331"/>
          </a:xfrm>
          <a:prstGeom prst="rect">
            <a:avLst/>
          </a:prstGeom>
          <a:noFill/>
        </p:spPr>
        <p:txBody>
          <a:bodyPr wrap="square" rtlCol="0">
            <a:spAutoFit/>
          </a:bodyPr>
          <a:lstStyle/>
          <a:p>
            <a:pPr algn="ctr"/>
            <a:r>
              <a:rPr lang="en-US" b="1" dirty="0" smtClean="0">
                <a:solidFill>
                  <a:srgbClr val="00B050"/>
                </a:solidFill>
                <a:latin typeface="Times" pitchFamily="18" charset="0"/>
                <a:cs typeface="Times" pitchFamily="18" charset="0"/>
              </a:rPr>
              <a:t>Abstractive summary</a:t>
            </a:r>
            <a:endParaRPr lang="en-US" b="1" dirty="0">
              <a:solidFill>
                <a:srgbClr val="00B050"/>
              </a:solidFill>
              <a:latin typeface="Times" pitchFamily="18" charset="0"/>
              <a:cs typeface="Times" pitchFamily="18" charset="0"/>
            </a:endParaRPr>
          </a:p>
        </p:txBody>
      </p:sp>
      <p:sp>
        <p:nvSpPr>
          <p:cNvPr id="10" name="Title 1"/>
          <p:cNvSpPr txBox="1">
            <a:spLocks/>
          </p:cNvSpPr>
          <p:nvPr/>
        </p:nvSpPr>
        <p:spPr>
          <a:xfrm>
            <a:off x="7696200" y="38100"/>
            <a:ext cx="13716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latin typeface="Times New Roman" panose="02020603050405020304" pitchFamily="18" charset="0"/>
                <a:cs typeface="Times New Roman" panose="02020603050405020304" pitchFamily="18" charset="0"/>
              </a:rPr>
              <a:t>Approach</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B050"/>
                </a:solidFill>
                <a:latin typeface="Times" pitchFamily="18" charset="0"/>
                <a:cs typeface="Times" pitchFamily="18" charset="0"/>
              </a:rPr>
              <a:t> </a:t>
            </a:r>
            <a:r>
              <a:rPr lang="en-US" sz="3600" dirty="0" smtClean="0">
                <a:solidFill>
                  <a:srgbClr val="00B050"/>
                </a:solidFill>
                <a:latin typeface="Times" pitchFamily="18" charset="0"/>
                <a:cs typeface="Times" pitchFamily="18" charset="0"/>
              </a:rPr>
              <a:t>Annotated </a:t>
            </a:r>
            <a:r>
              <a:rPr lang="en-US" sz="3600" dirty="0" smtClean="0">
                <a:solidFill>
                  <a:srgbClr val="00B050"/>
                </a:solidFill>
                <a:latin typeface="Times" pitchFamily="18" charset="0"/>
                <a:cs typeface="Times" pitchFamily="18" charset="0"/>
              </a:rPr>
              <a:t>bug reports</a:t>
            </a:r>
            <a:endParaRPr lang="en-US" sz="3600" dirty="0">
              <a:solidFill>
                <a:srgbClr val="00B050"/>
              </a:solidFill>
              <a:latin typeface="Times" pitchFamily="18" charset="0"/>
              <a:cs typeface="Times" pitchFamily="18" charset="0"/>
            </a:endParaRPr>
          </a:p>
        </p:txBody>
      </p:sp>
      <p:pic>
        <p:nvPicPr>
          <p:cNvPr id="2050" name="Picture 2" descr="C:\Users\Aditi\Desktop\Pics for Flash Tak\long document.JPG"/>
          <p:cNvPicPr>
            <a:picLocks noChangeAspect="1" noChangeArrowheads="1"/>
          </p:cNvPicPr>
          <p:nvPr/>
        </p:nvPicPr>
        <p:blipFill>
          <a:blip r:embed="rId3" cstate="print"/>
          <a:srcRect/>
          <a:stretch>
            <a:fillRect/>
          </a:stretch>
        </p:blipFill>
        <p:spPr bwMode="auto">
          <a:xfrm>
            <a:off x="1219200" y="1447800"/>
            <a:ext cx="1828800" cy="1828800"/>
          </a:xfrm>
          <a:prstGeom prst="rect">
            <a:avLst/>
          </a:prstGeom>
          <a:noFill/>
        </p:spPr>
      </p:pic>
      <p:sp>
        <p:nvSpPr>
          <p:cNvPr id="5" name="TextBox 4"/>
          <p:cNvSpPr txBox="1"/>
          <p:nvPr/>
        </p:nvSpPr>
        <p:spPr>
          <a:xfrm>
            <a:off x="1066800" y="3352800"/>
            <a:ext cx="1905000" cy="1015663"/>
          </a:xfrm>
          <a:prstGeom prst="rect">
            <a:avLst/>
          </a:prstGeom>
          <a:noFill/>
        </p:spPr>
        <p:txBody>
          <a:bodyPr wrap="square" rtlCol="0">
            <a:spAutoFit/>
          </a:bodyPr>
          <a:lstStyle/>
          <a:p>
            <a:pPr algn="ctr"/>
            <a:r>
              <a:rPr lang="en-US" sz="2000" dirty="0" smtClean="0">
                <a:latin typeface="Times" pitchFamily="18" charset="0"/>
                <a:cs typeface="Times" pitchFamily="18" charset="0"/>
              </a:rPr>
              <a:t>Bug reports with an average of 65 sentences</a:t>
            </a:r>
            <a:endParaRPr lang="en-US" sz="2000" dirty="0">
              <a:latin typeface="Times" pitchFamily="18" charset="0"/>
              <a:cs typeface="Times" pitchFamily="18" charset="0"/>
            </a:endParaRPr>
          </a:p>
        </p:txBody>
      </p:sp>
      <p:cxnSp>
        <p:nvCxnSpPr>
          <p:cNvPr id="7" name="Straight Arrow Connector 6"/>
          <p:cNvCxnSpPr/>
          <p:nvPr/>
        </p:nvCxnSpPr>
        <p:spPr>
          <a:xfrm>
            <a:off x="3810000" y="2133600"/>
            <a:ext cx="2362200"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2286000"/>
            <a:ext cx="2209800" cy="707886"/>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Summarized by annotators to </a:t>
            </a:r>
            <a:endParaRPr lang="en-US" sz="2000" dirty="0">
              <a:latin typeface="Times New Roman" pitchFamily="18" charset="0"/>
              <a:cs typeface="Times New Roman" pitchFamily="18" charset="0"/>
            </a:endParaRPr>
          </a:p>
        </p:txBody>
      </p:sp>
      <p:pic>
        <p:nvPicPr>
          <p:cNvPr id="9" name="Picture 2" descr="C:\Users\Grad Student\Downloads\MC900441454.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00800" y="1676400"/>
            <a:ext cx="1447800" cy="14478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6477000" y="3352800"/>
            <a:ext cx="1600200" cy="1015663"/>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Abstractive summary of 5 sentences</a:t>
            </a:r>
            <a:endParaRPr lang="en-US" sz="20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5" cstate="print"/>
          <a:srcRect/>
          <a:stretch>
            <a:fillRect/>
          </a:stretch>
        </p:blipFill>
        <p:spPr bwMode="auto">
          <a:xfrm>
            <a:off x="1524000" y="4648200"/>
            <a:ext cx="6435484" cy="1981200"/>
          </a:xfrm>
          <a:prstGeom prst="rect">
            <a:avLst/>
          </a:prstGeom>
          <a:noFill/>
          <a:ln w="9525">
            <a:noFill/>
            <a:miter lim="800000"/>
            <a:headEnd/>
            <a:tailEnd/>
          </a:ln>
        </p:spPr>
      </p:pic>
      <p:sp>
        <p:nvSpPr>
          <p:cNvPr id="11" name="Title 1"/>
          <p:cNvSpPr txBox="1">
            <a:spLocks/>
          </p:cNvSpPr>
          <p:nvPr/>
        </p:nvSpPr>
        <p:spPr>
          <a:xfrm>
            <a:off x="7696200" y="38100"/>
            <a:ext cx="13716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latin typeface="Times New Roman" panose="02020603050405020304" pitchFamily="18" charset="0"/>
                <a:cs typeface="Times New Roman" panose="02020603050405020304" pitchFamily="18" charset="0"/>
              </a:rPr>
              <a:t>Approach</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Kappa test for bug report annotations</a:t>
            </a:r>
            <a:endParaRPr lang="en-US" dirty="0">
              <a:latin typeface="Times New Roman" pitchFamily="18" charset="0"/>
              <a:cs typeface="Times New Roman" pitchFamily="18" charset="0"/>
            </a:endParaRPr>
          </a:p>
        </p:txBody>
      </p:sp>
      <p:pic>
        <p:nvPicPr>
          <p:cNvPr id="3074" name="Picture 2" descr="C:\Users\Aditi\Desktop\Pics for Flash Tak\disagreement.JPG"/>
          <p:cNvPicPr>
            <a:picLocks noChangeAspect="1" noChangeArrowheads="1"/>
          </p:cNvPicPr>
          <p:nvPr/>
        </p:nvPicPr>
        <p:blipFill>
          <a:blip r:embed="rId3" cstate="print"/>
          <a:srcRect t="12500" b="9375"/>
          <a:stretch>
            <a:fillRect/>
          </a:stretch>
        </p:blipFill>
        <p:spPr bwMode="auto">
          <a:xfrm>
            <a:off x="762000" y="1447800"/>
            <a:ext cx="2438400" cy="1905000"/>
          </a:xfrm>
          <a:prstGeom prst="rect">
            <a:avLst/>
          </a:prstGeom>
          <a:noFill/>
        </p:spPr>
      </p:pic>
      <p:sp>
        <p:nvSpPr>
          <p:cNvPr id="5" name="TextBox 4"/>
          <p:cNvSpPr txBox="1"/>
          <p:nvPr/>
        </p:nvSpPr>
        <p:spPr>
          <a:xfrm>
            <a:off x="3352800" y="1524000"/>
            <a:ext cx="5257800" cy="1477328"/>
          </a:xfrm>
          <a:prstGeom prst="rect">
            <a:avLst/>
          </a:prstGeom>
          <a:noFill/>
        </p:spPr>
        <p:txBody>
          <a:bodyPr wrap="square" rtlCol="0">
            <a:spAutoFit/>
          </a:bodyPr>
          <a:lstStyle/>
          <a:p>
            <a:pPr algn="just">
              <a:buFont typeface="Arial" pitchFamily="34" charset="0"/>
              <a:buChar char="•"/>
            </a:pPr>
            <a:r>
              <a:rPr lang="en-US" sz="2400" dirty="0" smtClean="0">
                <a:solidFill>
                  <a:srgbClr val="FF0000"/>
                </a:solidFill>
                <a:latin typeface="Times New Roman" pitchFamily="18" charset="0"/>
                <a:cs typeface="Times New Roman" pitchFamily="18" charset="0"/>
              </a:rPr>
              <a:t> Summarization - subjective</a:t>
            </a:r>
          </a:p>
          <a:p>
            <a:pPr algn="just">
              <a:buFont typeface="Arial" pitchFamily="34" charset="0"/>
              <a:buChar char="•"/>
            </a:pPr>
            <a:r>
              <a:rPr lang="en-US" sz="2400" dirty="0" smtClean="0">
                <a:solidFill>
                  <a:srgbClr val="FF0000"/>
                </a:solidFill>
                <a:latin typeface="Times New Roman" pitchFamily="18" charset="0"/>
                <a:cs typeface="Times New Roman" pitchFamily="18" charset="0"/>
              </a:rPr>
              <a:t> Annotators - do not agree on a single best summary</a:t>
            </a:r>
          </a:p>
          <a:p>
            <a:endParaRPr lang="en-US" dirty="0">
              <a:solidFill>
                <a:srgbClr val="FF0000"/>
              </a:solidFill>
            </a:endParaRPr>
          </a:p>
        </p:txBody>
      </p:sp>
      <p:pic>
        <p:nvPicPr>
          <p:cNvPr id="6" name="Picture 7" descr="C:\Users\Aditi\Desktop\Pics for Flash Tak\bugreport.png"/>
          <p:cNvPicPr>
            <a:picLocks noChangeAspect="1" noChangeArrowheads="1"/>
          </p:cNvPicPr>
          <p:nvPr/>
        </p:nvPicPr>
        <p:blipFill>
          <a:blip r:embed="rId4" cstate="print"/>
          <a:srcRect/>
          <a:stretch>
            <a:fillRect/>
          </a:stretch>
        </p:blipFill>
        <p:spPr bwMode="auto">
          <a:xfrm>
            <a:off x="533400" y="3363684"/>
            <a:ext cx="3200400" cy="2266259"/>
          </a:xfrm>
          <a:prstGeom prst="rect">
            <a:avLst/>
          </a:prstGeom>
          <a:noFill/>
        </p:spPr>
      </p:pic>
      <p:cxnSp>
        <p:nvCxnSpPr>
          <p:cNvPr id="8" name="Straight Arrow Connector 7"/>
          <p:cNvCxnSpPr>
            <a:stCxn id="6" idx="3"/>
            <a:endCxn id="3080" idx="1"/>
          </p:cNvCxnSpPr>
          <p:nvPr/>
        </p:nvCxnSpPr>
        <p:spPr>
          <a:xfrm flipV="1">
            <a:off x="3733800" y="3517106"/>
            <a:ext cx="1981200" cy="9797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a:endCxn id="3078" idx="1"/>
          </p:cNvCxnSpPr>
          <p:nvPr/>
        </p:nvCxnSpPr>
        <p:spPr>
          <a:xfrm flipV="1">
            <a:off x="3733800" y="4419600"/>
            <a:ext cx="2057400" cy="77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3079" idx="1"/>
          </p:cNvCxnSpPr>
          <p:nvPr/>
        </p:nvCxnSpPr>
        <p:spPr>
          <a:xfrm>
            <a:off x="3733800" y="4496814"/>
            <a:ext cx="1981200" cy="9133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8" name="Picture 6" descr="C:\Users\Aditi\Desktop\Pics for Flash Tak\annotator 1.JPG"/>
          <p:cNvPicPr>
            <a:picLocks noChangeAspect="1" noChangeArrowheads="1"/>
          </p:cNvPicPr>
          <p:nvPr/>
        </p:nvPicPr>
        <p:blipFill>
          <a:blip r:embed="rId5" cstate="print"/>
          <a:srcRect/>
          <a:stretch>
            <a:fillRect/>
          </a:stretch>
        </p:blipFill>
        <p:spPr bwMode="auto">
          <a:xfrm>
            <a:off x="5791200" y="3810000"/>
            <a:ext cx="1219200" cy="1219200"/>
          </a:xfrm>
          <a:prstGeom prst="rect">
            <a:avLst/>
          </a:prstGeom>
          <a:noFill/>
        </p:spPr>
      </p:pic>
      <p:pic>
        <p:nvPicPr>
          <p:cNvPr id="3079" name="Picture 7" descr="C:\Users\Aditi\Desktop\Pics for Flash Tak\annotator 3.JPG"/>
          <p:cNvPicPr>
            <a:picLocks noChangeAspect="1" noChangeArrowheads="1"/>
          </p:cNvPicPr>
          <p:nvPr/>
        </p:nvPicPr>
        <p:blipFill>
          <a:blip r:embed="rId6" cstate="print"/>
          <a:srcRect/>
          <a:stretch>
            <a:fillRect/>
          </a:stretch>
        </p:blipFill>
        <p:spPr bwMode="auto">
          <a:xfrm>
            <a:off x="5715000" y="4800600"/>
            <a:ext cx="1219200" cy="1219200"/>
          </a:xfrm>
          <a:prstGeom prst="rect">
            <a:avLst/>
          </a:prstGeom>
          <a:noFill/>
        </p:spPr>
      </p:pic>
      <p:pic>
        <p:nvPicPr>
          <p:cNvPr id="3080" name="Picture 8" descr="C:\Users\Aditi\Desktop\Pics for Flash Tak\annotator 2.JPG"/>
          <p:cNvPicPr>
            <a:picLocks noChangeAspect="1" noChangeArrowheads="1"/>
          </p:cNvPicPr>
          <p:nvPr/>
        </p:nvPicPr>
        <p:blipFill>
          <a:blip r:embed="rId7" cstate="print"/>
          <a:srcRect/>
          <a:stretch>
            <a:fillRect/>
          </a:stretch>
        </p:blipFill>
        <p:spPr bwMode="auto">
          <a:xfrm>
            <a:off x="5715000" y="2971800"/>
            <a:ext cx="1090611" cy="1090611"/>
          </a:xfrm>
          <a:prstGeom prst="rect">
            <a:avLst/>
          </a:prstGeom>
          <a:noFill/>
        </p:spPr>
      </p:pic>
      <p:sp>
        <p:nvSpPr>
          <p:cNvPr id="28" name="TextBox 27"/>
          <p:cNvSpPr txBox="1"/>
          <p:nvPr/>
        </p:nvSpPr>
        <p:spPr>
          <a:xfrm>
            <a:off x="7239000" y="3429000"/>
            <a:ext cx="1600200" cy="1938992"/>
          </a:xfrm>
          <a:prstGeom prst="rect">
            <a:avLst/>
          </a:prstGeom>
          <a:noFill/>
        </p:spPr>
        <p:txBody>
          <a:bodyPr wrap="square" rtlCol="0">
            <a:spAutoFit/>
          </a:bodyPr>
          <a:lstStyle/>
          <a:p>
            <a:pPr algn="ctr"/>
            <a:r>
              <a:rPr lang="en-US" sz="2400" dirty="0" smtClean="0">
                <a:solidFill>
                  <a:srgbClr val="00B050"/>
                </a:solidFill>
                <a:latin typeface="Times New Roman" pitchFamily="18" charset="0"/>
                <a:cs typeface="Times New Roman" pitchFamily="18" charset="0"/>
              </a:rPr>
              <a:t>Each bug report assigned to three annotators</a:t>
            </a:r>
            <a:endParaRPr lang="en-US" sz="2400" dirty="0">
              <a:solidFill>
                <a:srgbClr val="00B050"/>
              </a:solidFill>
              <a:latin typeface="Times New Roman" pitchFamily="18" charset="0"/>
              <a:cs typeface="Times New Roman" pitchFamily="18" charset="0"/>
            </a:endParaRPr>
          </a:p>
        </p:txBody>
      </p:sp>
      <p:sp>
        <p:nvSpPr>
          <p:cNvPr id="29" name="TextBox 28"/>
          <p:cNvSpPr txBox="1"/>
          <p:nvPr/>
        </p:nvSpPr>
        <p:spPr>
          <a:xfrm>
            <a:off x="228600" y="5840187"/>
            <a:ext cx="8915400" cy="1015663"/>
          </a:xfrm>
          <a:prstGeom prst="rect">
            <a:avLst/>
          </a:prstGeom>
          <a:noFill/>
        </p:spPr>
        <p:txBody>
          <a:bodyPr wrap="square" rtlCol="0">
            <a:spAutoFit/>
          </a:bodyPr>
          <a:lstStyle/>
          <a:p>
            <a:pPr algn="ctr"/>
            <a:r>
              <a:rPr lang="en-US" sz="2000" i="1" dirty="0" smtClean="0">
                <a:latin typeface="Times New Roman" pitchFamily="18" charset="0"/>
                <a:cs typeface="Times New Roman" pitchFamily="18" charset="0"/>
              </a:rPr>
              <a:t>TO MEASURE THE LEVEL OF AGREEMENT between annotators</a:t>
            </a:r>
          </a:p>
          <a:p>
            <a:pPr algn="ctr"/>
            <a:r>
              <a:rPr lang="en-US" sz="2000" i="1" u="sng" dirty="0" smtClean="0">
                <a:latin typeface="Times New Roman" pitchFamily="18" charset="0"/>
                <a:cs typeface="Times New Roman" pitchFamily="18" charset="0"/>
              </a:rPr>
              <a:t>K value = 0.41 </a:t>
            </a:r>
            <a:r>
              <a:rPr lang="en-US" sz="2000" i="1" dirty="0" smtClean="0">
                <a:latin typeface="Times New Roman" pitchFamily="18" charset="0"/>
                <a:cs typeface="Times New Roman" pitchFamily="18" charset="0"/>
              </a:rPr>
              <a:t>for kappa test, showing a moderate level of agreement</a:t>
            </a:r>
          </a:p>
          <a:p>
            <a:pPr algn="ctr"/>
            <a:r>
              <a:rPr lang="en-US" sz="2000" i="1" dirty="0" smtClean="0">
                <a:latin typeface="Times New Roman" pitchFamily="18" charset="0"/>
                <a:cs typeface="Times New Roman" pitchFamily="18" charset="0"/>
              </a:rPr>
              <a:t> </a:t>
            </a:r>
            <a:endParaRPr lang="en-US" sz="2000" i="1" dirty="0">
              <a:latin typeface="Times New Roman" pitchFamily="18" charset="0"/>
              <a:cs typeface="Times New Roman" pitchFamily="18" charset="0"/>
            </a:endParaRPr>
          </a:p>
        </p:txBody>
      </p:sp>
      <p:sp>
        <p:nvSpPr>
          <p:cNvPr id="15" name="Title 1"/>
          <p:cNvSpPr txBox="1">
            <a:spLocks/>
          </p:cNvSpPr>
          <p:nvPr/>
        </p:nvSpPr>
        <p:spPr>
          <a:xfrm>
            <a:off x="7696200" y="38100"/>
            <a:ext cx="13716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latin typeface="Times New Roman" panose="02020603050405020304" pitchFamily="18" charset="0"/>
                <a:cs typeface="Times New Roman" panose="02020603050405020304" pitchFamily="18" charset="0"/>
              </a:rPr>
              <a:t>Approach</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At the end of annotating..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525963"/>
          </a:xfrm>
        </p:spPr>
        <p:txBody>
          <a:bodyPr>
            <a:normAutofit/>
          </a:bodyPr>
          <a:lstStyle/>
          <a:p>
            <a:pPr>
              <a:buNone/>
            </a:pPr>
            <a:r>
              <a:rPr lang="en-US" sz="2800" dirty="0" smtClean="0">
                <a:latin typeface="Times New Roman" pitchFamily="18" charset="0"/>
                <a:cs typeface="Times New Roman" pitchFamily="18" charset="0"/>
              </a:rPr>
              <a:t>Following points determined about property of the report from each annotator:</a:t>
            </a:r>
          </a:p>
          <a:p>
            <a:pPr>
              <a:buFont typeface="Wingdings" pitchFamily="2" charset="2"/>
              <a:buChar char="ü"/>
            </a:pPr>
            <a:r>
              <a:rPr lang="en-US" sz="2800" dirty="0" smtClean="0">
                <a:latin typeface="Times New Roman" pitchFamily="18" charset="0"/>
                <a:cs typeface="Times New Roman" pitchFamily="18" charset="0"/>
              </a:rPr>
              <a:t>Level of difficulty </a:t>
            </a:r>
            <a:r>
              <a:rPr lang="en-US" sz="2800" dirty="0" smtClean="0">
                <a:solidFill>
                  <a:srgbClr val="00B050"/>
                </a:solidFill>
                <a:latin typeface="Times New Roman" pitchFamily="18" charset="0"/>
                <a:cs typeface="Times New Roman" pitchFamily="18" charset="0"/>
              </a:rPr>
              <a:t>(2.68)</a:t>
            </a:r>
          </a:p>
          <a:p>
            <a:pPr>
              <a:buFont typeface="Wingdings" pitchFamily="2" charset="2"/>
              <a:buChar char="ü"/>
            </a:pPr>
            <a:r>
              <a:rPr lang="en-US" sz="2800" dirty="0" smtClean="0">
                <a:latin typeface="Times New Roman" pitchFamily="18" charset="0"/>
                <a:cs typeface="Times New Roman" pitchFamily="18" charset="0"/>
              </a:rPr>
              <a:t>The amount of irrelevant and off-topic discussion in the bug report </a:t>
            </a:r>
            <a:r>
              <a:rPr lang="en-US" sz="2800" dirty="0" smtClean="0">
                <a:solidFill>
                  <a:srgbClr val="00B050"/>
                </a:solidFill>
                <a:latin typeface="Times New Roman" pitchFamily="18" charset="0"/>
                <a:cs typeface="Times New Roman" pitchFamily="18" charset="0"/>
              </a:rPr>
              <a:t>(2.11)</a:t>
            </a:r>
          </a:p>
          <a:p>
            <a:pPr>
              <a:buFont typeface="Wingdings" pitchFamily="2" charset="2"/>
              <a:buChar char="ü"/>
            </a:pPr>
            <a:r>
              <a:rPr lang="en-US" sz="2800" dirty="0" smtClean="0">
                <a:latin typeface="Times New Roman" pitchFamily="18" charset="0"/>
                <a:cs typeface="Times New Roman" pitchFamily="18" charset="0"/>
              </a:rPr>
              <a:t>The level of project-specific terminology used in the bug report </a:t>
            </a:r>
            <a:r>
              <a:rPr lang="en-US" sz="2800" dirty="0" smtClean="0">
                <a:solidFill>
                  <a:srgbClr val="00B050"/>
                </a:solidFill>
                <a:latin typeface="Times New Roman" pitchFamily="18" charset="0"/>
                <a:cs typeface="Times New Roman" pitchFamily="18" charset="0"/>
              </a:rPr>
              <a:t>(2.68)</a:t>
            </a:r>
            <a:endParaRPr lang="en-US" sz="2800" dirty="0">
              <a:solidFill>
                <a:srgbClr val="00B050"/>
              </a:solidFill>
              <a:latin typeface="Times New Roman" pitchFamily="18" charset="0"/>
              <a:cs typeface="Times New Roman" pitchFamily="18" charset="0"/>
            </a:endParaRPr>
          </a:p>
        </p:txBody>
      </p:sp>
      <p:sp>
        <p:nvSpPr>
          <p:cNvPr id="4" name="Title 1"/>
          <p:cNvSpPr txBox="1">
            <a:spLocks/>
          </p:cNvSpPr>
          <p:nvPr/>
        </p:nvSpPr>
        <p:spPr>
          <a:xfrm>
            <a:off x="7086600" y="38100"/>
            <a:ext cx="19812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dirty="0" smtClean="0">
                <a:latin typeface="Times New Roman" panose="02020603050405020304" pitchFamily="18" charset="0"/>
                <a:cs typeface="Times New Roman" panose="02020603050405020304" pitchFamily="18" charset="0"/>
              </a:rPr>
              <a:t>Approach</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normAutofit fontScale="90000"/>
          </a:bodyPr>
          <a:lstStyle/>
          <a:p>
            <a:r>
              <a:rPr lang="en-US" sz="4000" dirty="0" smtClean="0">
                <a:latin typeface="Times New Roman" pitchFamily="18" charset="0"/>
                <a:cs typeface="Times New Roman" pitchFamily="18" charset="0"/>
              </a:rPr>
              <a:t>Post annotation: Summarizing the bug reports</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2133600"/>
            <a:ext cx="8229600" cy="4525963"/>
          </a:xfrm>
        </p:spPr>
        <p:txBody>
          <a:bodyPr>
            <a:normAutofit/>
          </a:bodyPr>
          <a:lstStyle/>
          <a:p>
            <a:pPr marL="514350" indent="-514350">
              <a:buAutoNum type="arabicPeriod"/>
            </a:pPr>
            <a:r>
              <a:rPr lang="en-US" sz="2600" dirty="0" smtClean="0">
                <a:latin typeface="Times New Roman" pitchFamily="18" charset="0"/>
                <a:cs typeface="Times New Roman" pitchFamily="18" charset="0"/>
              </a:rPr>
              <a:t>Can we produce good summaries with existing conversation-based classifiers?</a:t>
            </a:r>
          </a:p>
          <a:p>
            <a:pPr marL="514350" indent="-514350">
              <a:buNone/>
            </a:pPr>
            <a:r>
              <a:rPr lang="en-US" sz="2600" dirty="0" smtClean="0">
                <a:latin typeface="Times New Roman" pitchFamily="18" charset="0"/>
                <a:cs typeface="Times New Roman" pitchFamily="18" charset="0"/>
              </a:rPr>
              <a:t> </a:t>
            </a:r>
            <a:r>
              <a:rPr lang="en-US" sz="2400" i="1" dirty="0" smtClean="0">
                <a:solidFill>
                  <a:srgbClr val="00B050"/>
                </a:solidFill>
                <a:latin typeface="Times New Roman" pitchFamily="18" charset="0"/>
                <a:cs typeface="Times New Roman" pitchFamily="18" charset="0"/>
              </a:rPr>
              <a:t>EC</a:t>
            </a:r>
            <a:r>
              <a:rPr lang="en-US" sz="2400" i="1" dirty="0" smtClean="0">
                <a:latin typeface="Times New Roman" pitchFamily="18" charset="0"/>
                <a:cs typeface="Times New Roman" pitchFamily="18" charset="0"/>
              </a:rPr>
              <a:t> (</a:t>
            </a:r>
            <a:r>
              <a:rPr lang="en-US" sz="2400" i="1" u="sng" dirty="0" smtClean="0">
                <a:latin typeface="Times New Roman" pitchFamily="18" charset="0"/>
                <a:cs typeface="Times New Roman" pitchFamily="18" charset="0"/>
              </a:rPr>
              <a:t>email threads</a:t>
            </a:r>
            <a:r>
              <a:rPr lang="en-US" sz="2400" i="1" dirty="0" smtClean="0">
                <a:latin typeface="Times New Roman" pitchFamily="18" charset="0"/>
                <a:cs typeface="Times New Roman" pitchFamily="18" charset="0"/>
              </a:rPr>
              <a:t>, Enron email corpus)</a:t>
            </a:r>
          </a:p>
          <a:p>
            <a:pPr marL="514350" indent="-514350">
              <a:buNone/>
            </a:pPr>
            <a:r>
              <a:rPr lang="en-US" sz="2400" i="1" dirty="0" smtClean="0">
                <a:solidFill>
                  <a:srgbClr val="00B050"/>
                </a:solidFill>
                <a:latin typeface="Times New Roman" pitchFamily="18" charset="0"/>
                <a:cs typeface="Times New Roman" pitchFamily="18" charset="0"/>
              </a:rPr>
              <a:t>EMC</a:t>
            </a:r>
            <a:r>
              <a:rPr lang="en-US" sz="2400" i="1" dirty="0" smtClean="0">
                <a:latin typeface="Times New Roman" pitchFamily="18" charset="0"/>
                <a:cs typeface="Times New Roman" pitchFamily="18" charset="0"/>
              </a:rPr>
              <a:t>(combination of </a:t>
            </a:r>
            <a:r>
              <a:rPr lang="en-US" sz="2400" i="1" u="sng" dirty="0" smtClean="0">
                <a:latin typeface="Times New Roman" pitchFamily="18" charset="0"/>
                <a:cs typeface="Times New Roman" pitchFamily="18" charset="0"/>
              </a:rPr>
              <a:t>email threads and meetings</a:t>
            </a:r>
            <a:r>
              <a:rPr lang="en-US" sz="2400" i="1" dirty="0" smtClean="0">
                <a:latin typeface="Times New Roman" pitchFamily="18" charset="0"/>
                <a:cs typeface="Times New Roman" pitchFamily="18" charset="0"/>
              </a:rPr>
              <a:t>, a subset of AMI meeting corpus)</a:t>
            </a:r>
          </a:p>
          <a:p>
            <a:pPr marL="514350" indent="-514350">
              <a:buNone/>
            </a:pPr>
            <a:endParaRPr lang="en-US" sz="2400" i="1" dirty="0" smtClean="0">
              <a:latin typeface="Times New Roman" pitchFamily="18" charset="0"/>
              <a:cs typeface="Times New Roman" pitchFamily="18" charset="0"/>
            </a:endParaRPr>
          </a:p>
          <a:p>
            <a:pPr marL="514350" indent="-514350">
              <a:buNone/>
            </a:pPr>
            <a:r>
              <a:rPr lang="en-US" sz="2600" dirty="0" smtClean="0">
                <a:latin typeface="Times New Roman" pitchFamily="18" charset="0"/>
                <a:cs typeface="Times New Roman" pitchFamily="18" charset="0"/>
              </a:rPr>
              <a:t>2. How much better can we do with a classifier specifically trained on bug reports</a:t>
            </a:r>
          </a:p>
          <a:p>
            <a:pPr marL="514350" indent="-514350">
              <a:buNone/>
            </a:pPr>
            <a:r>
              <a:rPr lang="en-US" sz="2400" i="1" dirty="0" smtClean="0">
                <a:solidFill>
                  <a:srgbClr val="00B050"/>
                </a:solidFill>
                <a:latin typeface="Times New Roman" pitchFamily="18" charset="0"/>
                <a:cs typeface="Times New Roman" pitchFamily="18" charset="0"/>
              </a:rPr>
              <a:t>BRC</a:t>
            </a:r>
            <a:r>
              <a:rPr lang="en-US" sz="2400" i="1" dirty="0" smtClean="0">
                <a:latin typeface="Times New Roman" pitchFamily="18" charset="0"/>
                <a:cs typeface="Times New Roman" pitchFamily="18" charset="0"/>
              </a:rPr>
              <a:t>(</a:t>
            </a:r>
            <a:r>
              <a:rPr lang="en-US" sz="2400" i="1" u="sng" dirty="0" smtClean="0">
                <a:latin typeface="Times New Roman" pitchFamily="18" charset="0"/>
                <a:cs typeface="Times New Roman" pitchFamily="18" charset="0"/>
              </a:rPr>
              <a:t>bug report </a:t>
            </a:r>
            <a:r>
              <a:rPr lang="en-US" sz="2400" i="1" dirty="0" smtClean="0">
                <a:latin typeface="Times New Roman" pitchFamily="18" charset="0"/>
                <a:cs typeface="Times New Roman" pitchFamily="18" charset="0"/>
              </a:rPr>
              <a:t>corpus we created)</a:t>
            </a:r>
          </a:p>
          <a:p>
            <a:pPr marL="514350" indent="-514350">
              <a:buNone/>
            </a:pPr>
            <a:endParaRPr lang="en-US" dirty="0"/>
          </a:p>
        </p:txBody>
      </p:sp>
      <p:pic>
        <p:nvPicPr>
          <p:cNvPr id="5122" name="Picture 2" descr="C:\Users\Aditi\Downloads\MC900297965.WMF"/>
          <p:cNvPicPr>
            <a:picLocks noChangeAspect="1" noChangeArrowheads="1"/>
          </p:cNvPicPr>
          <p:nvPr/>
        </p:nvPicPr>
        <p:blipFill>
          <a:blip r:embed="rId3" cstate="print"/>
          <a:srcRect/>
          <a:stretch>
            <a:fillRect/>
          </a:stretch>
        </p:blipFill>
        <p:spPr bwMode="auto">
          <a:xfrm>
            <a:off x="381000" y="914400"/>
            <a:ext cx="1673225" cy="1116013"/>
          </a:xfrm>
          <a:prstGeom prst="rect">
            <a:avLst/>
          </a:prstGeom>
          <a:noFill/>
        </p:spPr>
      </p:pic>
      <p:sp>
        <p:nvSpPr>
          <p:cNvPr id="5" name="TextBox 4"/>
          <p:cNvSpPr txBox="1"/>
          <p:nvPr/>
        </p:nvSpPr>
        <p:spPr>
          <a:xfrm>
            <a:off x="2438400" y="1295400"/>
            <a:ext cx="5715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 authors investigated two questions: </a:t>
            </a:r>
          </a:p>
        </p:txBody>
      </p:sp>
      <p:sp>
        <p:nvSpPr>
          <p:cNvPr id="6" name="Title 1"/>
          <p:cNvSpPr txBox="1">
            <a:spLocks/>
          </p:cNvSpPr>
          <p:nvPr/>
        </p:nvSpPr>
        <p:spPr>
          <a:xfrm>
            <a:off x="7086600" y="38100"/>
            <a:ext cx="19812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dirty="0" smtClean="0">
                <a:latin typeface="Times New Roman" panose="02020603050405020304" pitchFamily="18" charset="0"/>
                <a:cs typeface="Times New Roman" panose="02020603050405020304" pitchFamily="18" charset="0"/>
              </a:rPr>
              <a:t>Approach</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6400800" cy="563562"/>
          </a:xfrm>
        </p:spPr>
        <p:txBody>
          <a:bodyPr>
            <a:normAutofit fontScale="90000"/>
          </a:bodyPr>
          <a:lstStyle/>
          <a:p>
            <a:r>
              <a:rPr lang="en-US" sz="4000" dirty="0" smtClean="0">
                <a:latin typeface="Times New Roman" pitchFamily="18" charset="0"/>
                <a:cs typeface="Times New Roman" pitchFamily="18" charset="0"/>
              </a:rPr>
              <a:t>Training set for BRC</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905000"/>
            <a:ext cx="8229600" cy="4525963"/>
          </a:xfrm>
        </p:spPr>
        <p:txBody>
          <a:bodyPr>
            <a:normAutofit/>
          </a:bodyPr>
          <a:lstStyle/>
          <a:p>
            <a:r>
              <a:rPr lang="en-US" sz="2800" u="sng" dirty="0" smtClean="0">
                <a:latin typeface="Times New Roman" pitchFamily="18" charset="0"/>
                <a:cs typeface="Times New Roman" pitchFamily="18" charset="0"/>
              </a:rPr>
              <a:t>Combined</a:t>
            </a:r>
            <a:r>
              <a:rPr lang="en-US" sz="2800" dirty="0" smtClean="0">
                <a:latin typeface="Times New Roman" pitchFamily="18" charset="0"/>
                <a:cs typeface="Times New Roman" pitchFamily="18" charset="0"/>
              </a:rPr>
              <a:t> three human annotations for each bug report </a:t>
            </a:r>
            <a:endParaRPr lang="en-US" sz="2800" u="sng"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Sentence score: </a:t>
            </a:r>
            <a:r>
              <a:rPr lang="en-US" sz="2800" u="sng" dirty="0" smtClean="0">
                <a:latin typeface="Times New Roman" pitchFamily="18" charset="0"/>
                <a:cs typeface="Times New Roman" pitchFamily="18" charset="0"/>
              </a:rPr>
              <a:t>number of times linked by annotators (0-3)</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Part of extractive summary, score &gt;</a:t>
            </a:r>
            <a:r>
              <a:rPr lang="en-US" sz="2800" dirty="0" smtClean="0">
                <a:solidFill>
                  <a:srgbClr val="00B050"/>
                </a:solidFill>
                <a:latin typeface="Times New Roman" pitchFamily="18" charset="0"/>
                <a:cs typeface="Times New Roman" pitchFamily="18" charset="0"/>
              </a:rPr>
              <a:t>2</a:t>
            </a:r>
            <a:endParaRPr lang="en-US" sz="2800" u="sng" dirty="0" smtClean="0">
              <a:solidFill>
                <a:srgbClr val="00B050"/>
              </a:solidFill>
              <a:latin typeface="Times New Roman" pitchFamily="18" charset="0"/>
              <a:cs typeface="Times New Roman" pitchFamily="18" charset="0"/>
            </a:endParaRPr>
          </a:p>
          <a:p>
            <a:r>
              <a:rPr lang="en-US" sz="2800" dirty="0" smtClean="0">
                <a:latin typeface="Times New Roman" pitchFamily="18" charset="0"/>
                <a:cs typeface="Times New Roman" pitchFamily="18" charset="0"/>
              </a:rPr>
              <a:t>For each bug report, set of sentences, score &gt; 2: </a:t>
            </a:r>
            <a:r>
              <a:rPr lang="en-US" sz="2800" u="sng" dirty="0" smtClean="0">
                <a:ln>
                  <a:solidFill>
                    <a:schemeClr val="tx1"/>
                  </a:solidFill>
                </a:ln>
                <a:solidFill>
                  <a:srgbClr val="FFC000"/>
                </a:solidFill>
                <a:latin typeface="Times New Roman" pitchFamily="18" charset="0"/>
                <a:cs typeface="Times New Roman" pitchFamily="18" charset="0"/>
              </a:rPr>
              <a:t>gold standard summary</a:t>
            </a:r>
            <a:endParaRPr lang="en-US" sz="2800" u="sng" dirty="0">
              <a:ln>
                <a:solidFill>
                  <a:schemeClr val="tx1"/>
                </a:solidFill>
              </a:ln>
              <a:solidFill>
                <a:srgbClr val="FFC000"/>
              </a:solidFill>
              <a:latin typeface="Times New Roman" pitchFamily="18" charset="0"/>
              <a:cs typeface="Times New Roman" pitchFamily="18" charset="0"/>
            </a:endParaRPr>
          </a:p>
        </p:txBody>
      </p:sp>
      <p:pic>
        <p:nvPicPr>
          <p:cNvPr id="7170" name="Picture 2" descr="C:\Users\Aditi\Desktop\Pics for Flash Tak\MC900234140.WMF"/>
          <p:cNvPicPr>
            <a:picLocks noChangeAspect="1" noChangeArrowheads="1"/>
          </p:cNvPicPr>
          <p:nvPr/>
        </p:nvPicPr>
        <p:blipFill>
          <a:blip r:embed="rId3" cstate="print"/>
          <a:srcRect/>
          <a:stretch>
            <a:fillRect/>
          </a:stretch>
        </p:blipFill>
        <p:spPr bwMode="auto">
          <a:xfrm>
            <a:off x="6248400" y="212834"/>
            <a:ext cx="1905000" cy="1753763"/>
          </a:xfrm>
          <a:prstGeom prst="rect">
            <a:avLst/>
          </a:prstGeom>
          <a:noFill/>
        </p:spPr>
      </p:pic>
      <p:sp>
        <p:nvSpPr>
          <p:cNvPr id="5" name="Title 1"/>
          <p:cNvSpPr txBox="1">
            <a:spLocks/>
          </p:cNvSpPr>
          <p:nvPr/>
        </p:nvSpPr>
        <p:spPr>
          <a:xfrm>
            <a:off x="7086600" y="38100"/>
            <a:ext cx="19812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dirty="0" smtClean="0">
                <a:latin typeface="Times New Roman" panose="02020603050405020304" pitchFamily="18" charset="0"/>
                <a:cs typeface="Times New Roman" panose="02020603050405020304" pitchFamily="18" charset="0"/>
              </a:rPr>
              <a:t>Approach</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9220200" cy="1143000"/>
          </a:xfrm>
        </p:spPr>
        <p:txBody>
          <a:bodyPr>
            <a:normAutofit fontScale="90000"/>
          </a:bodyPr>
          <a:lstStyle/>
          <a:p>
            <a:pPr algn="r"/>
            <a:r>
              <a:rPr lang="en-US" sz="3100" dirty="0" smtClean="0">
                <a:latin typeface="Times New Roman" pitchFamily="18" charset="0"/>
                <a:cs typeface="Times New Roman" pitchFamily="18" charset="0"/>
              </a:rPr>
              <a:t>For the bug report corpus, </a:t>
            </a:r>
            <a:r>
              <a:rPr lang="en-US" u="sng" dirty="0" smtClean="0">
                <a:ln>
                  <a:solidFill>
                    <a:schemeClr val="tx1"/>
                  </a:solidFill>
                </a:ln>
                <a:solidFill>
                  <a:srgbClr val="FFC000"/>
                </a:solidFill>
                <a:latin typeface="Times New Roman" pitchFamily="18" charset="0"/>
                <a:cs typeface="Times New Roman" pitchFamily="18" charset="0"/>
              </a:rPr>
              <a:t>gold standard summary </a:t>
            </a:r>
            <a:r>
              <a:rPr lang="en-US" sz="3200" dirty="0" smtClean="0">
                <a:latin typeface="Times New Roman" pitchFamily="18" charset="0"/>
                <a:cs typeface="Times New Roman" pitchFamily="18" charset="0"/>
              </a:rPr>
              <a:t>includes..</a:t>
            </a:r>
            <a:endParaRPr lang="en-US" sz="3200" dirty="0"/>
          </a:p>
        </p:txBody>
      </p:sp>
      <p:sp>
        <p:nvSpPr>
          <p:cNvPr id="3" name="Content Placeholder 2"/>
          <p:cNvSpPr>
            <a:spLocks noGrp="1"/>
          </p:cNvSpPr>
          <p:nvPr>
            <p:ph idx="1"/>
          </p:nvPr>
        </p:nvSpPr>
        <p:spPr>
          <a:xfrm>
            <a:off x="533400" y="5791200"/>
            <a:ext cx="8229600" cy="914399"/>
          </a:xfrm>
        </p:spPr>
        <p:txBody>
          <a:bodyPr>
            <a:normAutofit/>
          </a:bodyPr>
          <a:lstStyle/>
          <a:p>
            <a:pPr marL="514350" indent="-514350">
              <a:buNone/>
            </a:pPr>
            <a:r>
              <a:rPr lang="en-US" sz="2400" dirty="0" smtClean="0">
                <a:latin typeface="Times New Roman" pitchFamily="18" charset="0"/>
                <a:cs typeface="Times New Roman" pitchFamily="18" charset="0"/>
              </a:rPr>
              <a:t>Use </a:t>
            </a:r>
            <a:r>
              <a:rPr lang="en-US" sz="2400" u="sng" dirty="0" smtClean="0">
                <a:latin typeface="Times New Roman" pitchFamily="18" charset="0"/>
                <a:cs typeface="Times New Roman" pitchFamily="18" charset="0"/>
              </a:rPr>
              <a:t>cross validation technique </a:t>
            </a:r>
            <a:r>
              <a:rPr lang="en-US" sz="2400" dirty="0" smtClean="0">
                <a:latin typeface="Times New Roman" pitchFamily="18" charset="0"/>
                <a:cs typeface="Times New Roman" pitchFamily="18" charset="0"/>
              </a:rPr>
              <a:t>when evaluating classifier – leave one out procedure</a:t>
            </a:r>
            <a:endParaRPr lang="en-US" sz="2400" dirty="0">
              <a:latin typeface="Times New Roman" pitchFamily="18" charset="0"/>
              <a:cs typeface="Times New Roman" pitchFamily="18" charset="0"/>
            </a:endParaRPr>
          </a:p>
        </p:txBody>
      </p:sp>
      <p:graphicFrame>
        <p:nvGraphicFramePr>
          <p:cNvPr id="4" name="Chart 3"/>
          <p:cNvGraphicFramePr/>
          <p:nvPr/>
        </p:nvGraphicFramePr>
        <p:xfrm>
          <a:off x="762000" y="1447800"/>
          <a:ext cx="76200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7086600" y="38100"/>
            <a:ext cx="19812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dirty="0" smtClean="0">
                <a:latin typeface="Times New Roman" panose="02020603050405020304" pitchFamily="18" charset="0"/>
                <a:cs typeface="Times New Roman" panose="02020603050405020304" pitchFamily="18" charset="0"/>
              </a:rPr>
              <a:t>Approach</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8229600" cy="1143000"/>
          </a:xfrm>
        </p:spPr>
        <p:txBody>
          <a:bodyPr>
            <a:normAutofit/>
          </a:bodyPr>
          <a:lstStyle/>
          <a:p>
            <a:r>
              <a:rPr lang="en-US" sz="3600" dirty="0" smtClean="0">
                <a:latin typeface="Times New Roman" pitchFamily="18" charset="0"/>
                <a:cs typeface="Times New Roman" pitchFamily="18" charset="0"/>
              </a:rPr>
              <a:t>Why general classifiers at first place?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514600"/>
            <a:ext cx="8229600" cy="3763963"/>
          </a:xfrm>
        </p:spPr>
        <p:txBody>
          <a:bodyPr>
            <a:normAutofit/>
          </a:bodyPr>
          <a:lstStyle/>
          <a:p>
            <a:r>
              <a:rPr lang="en-US" sz="2800" dirty="0" smtClean="0">
                <a:latin typeface="Times New Roman" pitchFamily="18" charset="0"/>
                <a:cs typeface="Times New Roman" pitchFamily="18" charset="0"/>
              </a:rPr>
              <a:t>General, appealing to use</a:t>
            </a:r>
          </a:p>
          <a:p>
            <a:r>
              <a:rPr lang="en-US" sz="2800" dirty="0" smtClean="0">
                <a:latin typeface="Times New Roman" pitchFamily="18" charset="0"/>
                <a:cs typeface="Times New Roman" pitchFamily="18" charset="0"/>
              </a:rPr>
              <a:t>If they work </a:t>
            </a:r>
            <a:r>
              <a:rPr lang="en-US" sz="2800" dirty="0">
                <a:latin typeface="Times New Roman" pitchFamily="18" charset="0"/>
                <a:cs typeface="Times New Roman" pitchFamily="18" charset="0"/>
              </a:rPr>
              <a:t>well </a:t>
            </a:r>
            <a:r>
              <a:rPr lang="en-US" sz="2800" dirty="0" smtClean="0">
                <a:latin typeface="Times New Roman" pitchFamily="18" charset="0"/>
                <a:cs typeface="Times New Roman" pitchFamily="18" charset="0"/>
              </a:rPr>
              <a:t>for bug </a:t>
            </a:r>
            <a:r>
              <a:rPr lang="en-US" sz="2800" dirty="0">
                <a:latin typeface="Times New Roman" pitchFamily="18" charset="0"/>
                <a:cs typeface="Times New Roman" pitchFamily="18" charset="0"/>
              </a:rPr>
              <a:t>reports, </a:t>
            </a:r>
            <a:r>
              <a:rPr lang="en-US" sz="2800" dirty="0" smtClean="0">
                <a:latin typeface="Times New Roman" pitchFamily="18" charset="0"/>
                <a:cs typeface="Times New Roman" pitchFamily="18" charset="0"/>
              </a:rPr>
              <a:t>offers </a:t>
            </a:r>
            <a:r>
              <a:rPr lang="en-US" sz="2800" dirty="0">
                <a:latin typeface="Times New Roman" pitchFamily="18" charset="0"/>
                <a:cs typeface="Times New Roman" pitchFamily="18" charset="0"/>
              </a:rPr>
              <a:t>hope </a:t>
            </a:r>
            <a:r>
              <a:rPr lang="en-US" sz="2800" dirty="0" smtClean="0">
                <a:latin typeface="Times New Roman" pitchFamily="18" charset="0"/>
                <a:cs typeface="Times New Roman" pitchFamily="18" charset="0"/>
              </a:rPr>
              <a:t>they might be applicable </a:t>
            </a:r>
            <a:r>
              <a:rPr lang="en-US" sz="2800" dirty="0">
                <a:latin typeface="Times New Roman" pitchFamily="18" charset="0"/>
                <a:cs typeface="Times New Roman" pitchFamily="18" charset="0"/>
              </a:rPr>
              <a:t>to software project artifacts without training </a:t>
            </a:r>
            <a:r>
              <a:rPr lang="en-US" sz="2800" dirty="0" smtClean="0">
                <a:latin typeface="Times New Roman" pitchFamily="18" charset="0"/>
                <a:cs typeface="Times New Roman" pitchFamily="18" charset="0"/>
              </a:rPr>
              <a:t>on each </a:t>
            </a:r>
            <a:r>
              <a:rPr lang="en-US" sz="2800" dirty="0">
                <a:latin typeface="Times New Roman" pitchFamily="18" charset="0"/>
                <a:cs typeface="Times New Roman" pitchFamily="18" charset="0"/>
              </a:rPr>
              <a:t>specific kind of software </a:t>
            </a:r>
            <a:r>
              <a:rPr lang="en-US" sz="2800" dirty="0" smtClean="0">
                <a:latin typeface="Times New Roman" pitchFamily="18" charset="0"/>
                <a:cs typeface="Times New Roman" pitchFamily="18" charset="0"/>
              </a:rPr>
              <a:t>artifacts</a:t>
            </a:r>
          </a:p>
          <a:p>
            <a:r>
              <a:rPr lang="en-US" sz="2800" dirty="0" smtClean="0">
                <a:latin typeface="Times New Roman" pitchFamily="18" charset="0"/>
                <a:cs typeface="Times New Roman" pitchFamily="18" charset="0"/>
              </a:rPr>
              <a:t>lowers the cost </a:t>
            </a:r>
            <a:r>
              <a:rPr lang="en-US" sz="2800" dirty="0">
                <a:latin typeface="Times New Roman" pitchFamily="18" charset="0"/>
                <a:cs typeface="Times New Roman" pitchFamily="18" charset="0"/>
              </a:rPr>
              <a:t>of producing </a:t>
            </a:r>
            <a:r>
              <a:rPr lang="en-US" sz="2800" dirty="0" smtClean="0">
                <a:latin typeface="Times New Roman" pitchFamily="18" charset="0"/>
                <a:cs typeface="Times New Roman" pitchFamily="18" charset="0"/>
              </a:rPr>
              <a:t>summaries</a:t>
            </a:r>
            <a:endParaRPr lang="en-US" sz="2800" dirty="0">
              <a:latin typeface="Times New Roman" pitchFamily="18" charset="0"/>
              <a:cs typeface="Times New Roman" pitchFamily="18" charset="0"/>
            </a:endParaRPr>
          </a:p>
        </p:txBody>
      </p:sp>
      <p:pic>
        <p:nvPicPr>
          <p:cNvPr id="6146" name="Picture 2" descr="C:\Users\Aditi\Desktop\Pics for Flash Tak\why.JPG"/>
          <p:cNvPicPr>
            <a:picLocks noChangeAspect="1" noChangeArrowheads="1"/>
          </p:cNvPicPr>
          <p:nvPr/>
        </p:nvPicPr>
        <p:blipFill>
          <a:blip r:embed="rId3" cstate="print"/>
          <a:srcRect/>
          <a:stretch>
            <a:fillRect/>
          </a:stretch>
        </p:blipFill>
        <p:spPr bwMode="auto">
          <a:xfrm>
            <a:off x="304800" y="457200"/>
            <a:ext cx="1828800" cy="1828800"/>
          </a:xfrm>
          <a:prstGeom prst="rect">
            <a:avLst/>
          </a:prstGeom>
          <a:noFill/>
        </p:spPr>
      </p:pic>
      <p:sp>
        <p:nvSpPr>
          <p:cNvPr id="5" name="Title 1"/>
          <p:cNvSpPr txBox="1">
            <a:spLocks/>
          </p:cNvSpPr>
          <p:nvPr/>
        </p:nvSpPr>
        <p:spPr>
          <a:xfrm>
            <a:off x="7086600" y="38100"/>
            <a:ext cx="19812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600" dirty="0" smtClean="0">
                <a:latin typeface="Times New Roman" panose="02020603050405020304" pitchFamily="18" charset="0"/>
                <a:cs typeface="Times New Roman" panose="02020603050405020304" pitchFamily="18" charset="0"/>
              </a:rPr>
              <a:t>Approach</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590800"/>
            <a:ext cx="4876800" cy="685800"/>
          </a:xfrm>
          <a:prstGeom prst="rect">
            <a:avLst/>
          </a:prstGeom>
          <a:ln w="19050">
            <a:solidFill>
              <a:schemeClr val="accent1"/>
            </a:solidFill>
          </a:ln>
        </p:spPr>
        <p:txBody>
          <a:bodyPr>
            <a:normAutofit fontScale="90000"/>
          </a:bodyPr>
          <a:lstStyle/>
          <a:p>
            <a:r>
              <a:rPr lang="en-US" b="1" dirty="0" smtClean="0">
                <a:ln>
                  <a:solidFill>
                    <a:schemeClr val="accent4">
                      <a:lumMod val="75000"/>
                    </a:schemeClr>
                  </a:solidFill>
                </a:ln>
                <a:latin typeface="Bradley Hand ITC" pitchFamily="66" charset="0"/>
              </a:rPr>
              <a:t>Software Artifacts </a:t>
            </a:r>
            <a:endParaRPr lang="en-US" b="1" dirty="0">
              <a:ln>
                <a:solidFill>
                  <a:schemeClr val="accent4">
                    <a:lumMod val="75000"/>
                  </a:schemeClr>
                </a:solidFill>
              </a:ln>
              <a:latin typeface="Bradley Hand ITC" pitchFamily="66" charset="0"/>
            </a:endParaRPr>
          </a:p>
        </p:txBody>
      </p:sp>
      <p:sp>
        <p:nvSpPr>
          <p:cNvPr id="4" name="TextBox 3"/>
          <p:cNvSpPr txBox="1"/>
          <p:nvPr/>
        </p:nvSpPr>
        <p:spPr>
          <a:xfrm>
            <a:off x="304800" y="5257800"/>
            <a:ext cx="8610600" cy="1354217"/>
          </a:xfrm>
          <a:prstGeom prst="rect">
            <a:avLst/>
          </a:prstGeom>
          <a:noFill/>
        </p:spPr>
        <p:txBody>
          <a:bodyPr wrap="square" rtlCol="0">
            <a:spAutoFit/>
          </a:bodyPr>
          <a:lstStyle/>
          <a:p>
            <a:pPr algn="ctr"/>
            <a:endParaRPr lang="en-US" sz="2000" dirty="0" smtClean="0">
              <a:solidFill>
                <a:srgbClr val="FF0000"/>
              </a:solidFill>
              <a:latin typeface="Book Antiqua" pitchFamily="18" charset="0"/>
              <a:cs typeface="Times New Roman" pitchFamily="18" charset="0"/>
            </a:endParaRPr>
          </a:p>
          <a:p>
            <a:pPr algn="ctr"/>
            <a:r>
              <a:rPr lang="en-US" sz="2000" dirty="0" smtClean="0">
                <a:solidFill>
                  <a:srgbClr val="FF0000"/>
                </a:solidFill>
                <a:latin typeface="Book Antiqua" pitchFamily="18" charset="0"/>
                <a:cs typeface="Times New Roman" pitchFamily="18" charset="0"/>
              </a:rPr>
              <a:t>Software engineering : More than just software development! </a:t>
            </a:r>
          </a:p>
          <a:p>
            <a:pPr algn="ctr"/>
            <a:r>
              <a:rPr lang="en-US" sz="2000" dirty="0" smtClean="0">
                <a:latin typeface="Book Antiqua" pitchFamily="18" charset="0"/>
              </a:rPr>
              <a:t>Strong component of </a:t>
            </a:r>
            <a:r>
              <a:rPr lang="en-US" sz="2400" i="1" u="sng" dirty="0" smtClean="0">
                <a:solidFill>
                  <a:schemeClr val="accent3">
                    <a:lumMod val="75000"/>
                  </a:schemeClr>
                </a:solidFill>
                <a:latin typeface="Book Antiqua" pitchFamily="18" charset="0"/>
              </a:rPr>
              <a:t>Information Management</a:t>
            </a:r>
            <a:r>
              <a:rPr lang="en-US" sz="2400" dirty="0" smtClean="0">
                <a:solidFill>
                  <a:schemeClr val="accent3">
                    <a:lumMod val="75000"/>
                  </a:schemeClr>
                </a:solidFill>
                <a:latin typeface="Book Antiqua" pitchFamily="18" charset="0"/>
              </a:rPr>
              <a:t>. </a:t>
            </a:r>
            <a:endParaRPr lang="en-US" dirty="0" smtClean="0">
              <a:solidFill>
                <a:schemeClr val="accent3">
                  <a:lumMod val="75000"/>
                </a:schemeClr>
              </a:solidFill>
              <a:latin typeface="Book Antiqua" pitchFamily="18" charset="0"/>
            </a:endParaRPr>
          </a:p>
          <a:p>
            <a:endParaRPr lang="en-US" dirty="0" smtClean="0"/>
          </a:p>
        </p:txBody>
      </p:sp>
      <p:pic>
        <p:nvPicPr>
          <p:cNvPr id="1027" name="Picture 3" descr="C:\Users\Aditi\Desktop\Pics for Flash Tak\Requirements doc1.png"/>
          <p:cNvPicPr>
            <a:picLocks noChangeAspect="1" noChangeArrowheads="1"/>
          </p:cNvPicPr>
          <p:nvPr/>
        </p:nvPicPr>
        <p:blipFill>
          <a:blip r:embed="rId3" cstate="print"/>
          <a:srcRect/>
          <a:stretch>
            <a:fillRect/>
          </a:stretch>
        </p:blipFill>
        <p:spPr bwMode="auto">
          <a:xfrm>
            <a:off x="15766" y="31532"/>
            <a:ext cx="2438400" cy="2438400"/>
          </a:xfrm>
          <a:prstGeom prst="rect">
            <a:avLst/>
          </a:prstGeom>
          <a:ln>
            <a:noFill/>
          </a:ln>
          <a:effectLst>
            <a:softEdge rad="112500"/>
          </a:effectLst>
        </p:spPr>
      </p:pic>
      <p:pic>
        <p:nvPicPr>
          <p:cNvPr id="1028" name="Picture 4" descr="C:\Users\Aditi\Desktop\Pics for Flash Tak\email pile.jpg"/>
          <p:cNvPicPr>
            <a:picLocks noChangeAspect="1" noChangeArrowheads="1"/>
          </p:cNvPicPr>
          <p:nvPr/>
        </p:nvPicPr>
        <p:blipFill>
          <a:blip r:embed="rId4" cstate="print"/>
          <a:srcRect/>
          <a:stretch>
            <a:fillRect/>
          </a:stretch>
        </p:blipFill>
        <p:spPr bwMode="auto">
          <a:xfrm rot="720075">
            <a:off x="5413720" y="3508720"/>
            <a:ext cx="1600200" cy="1600200"/>
          </a:xfrm>
          <a:prstGeom prst="rect">
            <a:avLst/>
          </a:prstGeom>
          <a:noFill/>
        </p:spPr>
      </p:pic>
      <p:sp>
        <p:nvSpPr>
          <p:cNvPr id="9" name="TextBox 8"/>
          <p:cNvSpPr txBox="1"/>
          <p:nvPr/>
        </p:nvSpPr>
        <p:spPr>
          <a:xfrm rot="21252877">
            <a:off x="562095" y="2437365"/>
            <a:ext cx="1524000" cy="646331"/>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Requirements document</a:t>
            </a:r>
            <a:endParaRPr lang="en-US" i="1" dirty="0">
              <a:latin typeface="Times New Roman" pitchFamily="18" charset="0"/>
              <a:cs typeface="Times New Roman" pitchFamily="18" charset="0"/>
            </a:endParaRPr>
          </a:p>
        </p:txBody>
      </p:sp>
      <p:sp>
        <p:nvSpPr>
          <p:cNvPr id="10" name="TextBox 9"/>
          <p:cNvSpPr txBox="1"/>
          <p:nvPr/>
        </p:nvSpPr>
        <p:spPr>
          <a:xfrm rot="20696276">
            <a:off x="361967" y="3809126"/>
            <a:ext cx="1560986" cy="646331"/>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Design </a:t>
            </a:r>
          </a:p>
          <a:p>
            <a:pPr algn="ctr"/>
            <a:r>
              <a:rPr lang="en-US" i="1" dirty="0" smtClean="0">
                <a:latin typeface="Times New Roman" pitchFamily="18" charset="0"/>
                <a:cs typeface="Times New Roman" pitchFamily="18" charset="0"/>
              </a:rPr>
              <a:t>documents</a:t>
            </a:r>
            <a:endParaRPr lang="en-US" i="1" dirty="0">
              <a:latin typeface="Times New Roman" pitchFamily="18" charset="0"/>
              <a:cs typeface="Times New Roman" pitchFamily="18" charset="0"/>
            </a:endParaRPr>
          </a:p>
        </p:txBody>
      </p:sp>
      <p:sp>
        <p:nvSpPr>
          <p:cNvPr id="11" name="TextBox 10"/>
          <p:cNvSpPr txBox="1"/>
          <p:nvPr/>
        </p:nvSpPr>
        <p:spPr>
          <a:xfrm rot="825768">
            <a:off x="6684404" y="3829604"/>
            <a:ext cx="1524000" cy="646331"/>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Email archives</a:t>
            </a:r>
            <a:endParaRPr lang="en-US" i="1" dirty="0">
              <a:latin typeface="Times New Roman" pitchFamily="18" charset="0"/>
              <a:cs typeface="Times New Roman" pitchFamily="18" charset="0"/>
            </a:endParaRPr>
          </a:p>
        </p:txBody>
      </p:sp>
      <p:sp>
        <p:nvSpPr>
          <p:cNvPr id="12" name="TextBox 11"/>
          <p:cNvSpPr txBox="1"/>
          <p:nvPr/>
        </p:nvSpPr>
        <p:spPr>
          <a:xfrm rot="724741">
            <a:off x="7032173" y="2898568"/>
            <a:ext cx="1524000"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Bug reports</a:t>
            </a:r>
            <a:endParaRPr lang="en-US" i="1" dirty="0">
              <a:latin typeface="Times New Roman" pitchFamily="18" charset="0"/>
              <a:cs typeface="Times New Roman" pitchFamily="18" charset="0"/>
            </a:endParaRPr>
          </a:p>
        </p:txBody>
      </p:sp>
      <p:sp>
        <p:nvSpPr>
          <p:cNvPr id="13" name="TextBox 12"/>
          <p:cNvSpPr txBox="1"/>
          <p:nvPr/>
        </p:nvSpPr>
        <p:spPr>
          <a:xfrm>
            <a:off x="3505200" y="2133600"/>
            <a:ext cx="1524000" cy="369332"/>
          </a:xfrm>
          <a:prstGeom prst="rect">
            <a:avLst/>
          </a:prstGeom>
          <a:noFill/>
        </p:spPr>
        <p:txBody>
          <a:bodyPr wrap="square" rtlCol="0">
            <a:spAutoFit/>
          </a:bodyPr>
          <a:lstStyle/>
          <a:p>
            <a:pPr algn="ctr"/>
            <a:r>
              <a:rPr lang="en-US" i="1" dirty="0" smtClean="0">
                <a:latin typeface="Times New Roman" pitchFamily="18" charset="0"/>
                <a:cs typeface="Times New Roman" pitchFamily="18" charset="0"/>
              </a:rPr>
              <a:t>Source code</a:t>
            </a:r>
            <a:endParaRPr lang="en-US" i="1" dirty="0">
              <a:latin typeface="Times New Roman" pitchFamily="18" charset="0"/>
              <a:cs typeface="Times New Roman" pitchFamily="18" charset="0"/>
            </a:endParaRPr>
          </a:p>
        </p:txBody>
      </p:sp>
      <p:pic>
        <p:nvPicPr>
          <p:cNvPr id="1030" name="Picture 6" descr="C:\Users\Aditi\Desktop\Pics for Flash Tak\design.jpg"/>
          <p:cNvPicPr>
            <a:picLocks noChangeAspect="1" noChangeArrowheads="1"/>
          </p:cNvPicPr>
          <p:nvPr/>
        </p:nvPicPr>
        <p:blipFill>
          <a:blip r:embed="rId5" cstate="print"/>
          <a:srcRect/>
          <a:stretch>
            <a:fillRect/>
          </a:stretch>
        </p:blipFill>
        <p:spPr bwMode="auto">
          <a:xfrm rot="20877563">
            <a:off x="1770657" y="3489008"/>
            <a:ext cx="1826934" cy="1826934"/>
          </a:xfrm>
          <a:prstGeom prst="rect">
            <a:avLst/>
          </a:prstGeom>
          <a:noFill/>
        </p:spPr>
      </p:pic>
      <p:pic>
        <p:nvPicPr>
          <p:cNvPr id="1031" name="Picture 7" descr="C:\Users\Aditi\Desktop\Pics for Flash Tak\bugreport.png"/>
          <p:cNvPicPr>
            <a:picLocks noChangeAspect="1" noChangeArrowheads="1"/>
          </p:cNvPicPr>
          <p:nvPr/>
        </p:nvPicPr>
        <p:blipFill>
          <a:blip r:embed="rId6" cstate="print"/>
          <a:srcRect/>
          <a:stretch>
            <a:fillRect/>
          </a:stretch>
        </p:blipFill>
        <p:spPr bwMode="auto">
          <a:xfrm rot="674325">
            <a:off x="5714942" y="290146"/>
            <a:ext cx="3200400" cy="2266259"/>
          </a:xfrm>
          <a:prstGeom prst="rect">
            <a:avLst/>
          </a:prstGeom>
          <a:noFill/>
        </p:spPr>
      </p:pic>
      <p:pic>
        <p:nvPicPr>
          <p:cNvPr id="1026" name="Picture 2" descr="C:\Users\Aditi\Desktop\Pics for Flash Tak\source code.jpg"/>
          <p:cNvPicPr>
            <a:picLocks noChangeAspect="1" noChangeArrowheads="1"/>
          </p:cNvPicPr>
          <p:nvPr/>
        </p:nvPicPr>
        <p:blipFill>
          <a:blip r:embed="rId7" cstate="print"/>
          <a:srcRect r="-1192" b="7885"/>
          <a:stretch>
            <a:fillRect/>
          </a:stretch>
        </p:blipFill>
        <p:spPr bwMode="auto">
          <a:xfrm>
            <a:off x="3076902" y="47298"/>
            <a:ext cx="2331736" cy="20574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par>
                                <p:cTn id="15" presetID="10" presetClass="entr" presetSubtype="0"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par>
                                <p:cTn id="18" presetID="10" presetClass="entr" presetSubtype="0"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500"/>
                                        <p:tgtEl>
                                          <p:spTgt spid="1030"/>
                                        </p:tgtEl>
                                      </p:cBhvr>
                                    </p:animEffect>
                                  </p:childTnLst>
                                </p:cTn>
                              </p:par>
                              <p:par>
                                <p:cTn id="21" presetID="10"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500"/>
                                        <p:tgtEl>
                                          <p:spTgt spid="10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More about classifiers..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600200"/>
            <a:ext cx="8382000" cy="4952999"/>
          </a:xfrm>
        </p:spPr>
        <p:txBody>
          <a:bodyPr>
            <a:normAutofit fontScale="92500" lnSpcReduction="10000"/>
          </a:bodyPr>
          <a:lstStyle/>
          <a:p>
            <a:r>
              <a:rPr lang="en-US" sz="2400" dirty="0" smtClean="0">
                <a:latin typeface="Times New Roman" pitchFamily="18" charset="0"/>
                <a:cs typeface="Times New Roman" pitchFamily="18" charset="0"/>
              </a:rPr>
              <a:t>Logistic </a:t>
            </a:r>
            <a:r>
              <a:rPr lang="en-US" sz="2400" dirty="0">
                <a:latin typeface="Times New Roman" pitchFamily="18" charset="0"/>
                <a:cs typeface="Times New Roman" pitchFamily="18" charset="0"/>
              </a:rPr>
              <a:t>regression classifiers</a:t>
            </a:r>
            <a:r>
              <a:rPr lang="en-US" sz="2400" dirty="0" smtClean="0">
                <a:latin typeface="Times New Roman" pitchFamily="18" charset="0"/>
                <a:cs typeface="Times New Roman" pitchFamily="18" charset="0"/>
              </a:rPr>
              <a:t>.</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Generate </a:t>
            </a:r>
            <a:r>
              <a:rPr lang="en-US" sz="2400" dirty="0">
                <a:latin typeface="Times New Roman" pitchFamily="18" charset="0"/>
                <a:cs typeface="Times New Roman" pitchFamily="18" charset="0"/>
              </a:rPr>
              <a:t>the probability of each </a:t>
            </a:r>
            <a:r>
              <a:rPr lang="en-US" sz="2400" dirty="0" smtClean="0">
                <a:latin typeface="Times New Roman" pitchFamily="18" charset="0"/>
                <a:cs typeface="Times New Roman" pitchFamily="18" charset="0"/>
              </a:rPr>
              <a:t>sentence</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form the summary, </a:t>
            </a:r>
            <a:r>
              <a:rPr lang="en-US" sz="2400" dirty="0" smtClean="0">
                <a:latin typeface="Times New Roman" pitchFamily="18" charset="0"/>
                <a:cs typeface="Times New Roman" pitchFamily="18" charset="0"/>
              </a:rPr>
              <a:t>sort </a:t>
            </a:r>
            <a:r>
              <a:rPr lang="en-US" sz="2400" dirty="0">
                <a:latin typeface="Times New Roman" pitchFamily="18" charset="0"/>
                <a:cs typeface="Times New Roman" pitchFamily="18" charset="0"/>
              </a:rPr>
              <a:t>the sentences </a:t>
            </a:r>
            <a:r>
              <a:rPr lang="en-US" sz="2400" dirty="0" smtClean="0">
                <a:latin typeface="Times New Roman" pitchFamily="18" charset="0"/>
                <a:cs typeface="Times New Roman" pitchFamily="18" charset="0"/>
              </a:rPr>
              <a:t>based </a:t>
            </a:r>
            <a:r>
              <a:rPr lang="en-US" sz="2400" dirty="0">
                <a:latin typeface="Times New Roman" pitchFamily="18" charset="0"/>
                <a:cs typeface="Times New Roman" pitchFamily="18" charset="0"/>
              </a:rPr>
              <a:t>on </a:t>
            </a:r>
            <a:r>
              <a:rPr lang="en-US" sz="2400" dirty="0" smtClean="0">
                <a:latin typeface="Times New Roman" pitchFamily="18" charset="0"/>
                <a:cs typeface="Times New Roman" pitchFamily="18" charset="0"/>
              </a:rPr>
              <a:t>probability values in </a:t>
            </a:r>
            <a:r>
              <a:rPr lang="en-US" sz="2400" u="sng" dirty="0">
                <a:latin typeface="Times New Roman" pitchFamily="18" charset="0"/>
                <a:cs typeface="Times New Roman" pitchFamily="18" charset="0"/>
              </a:rPr>
              <a:t>descending </a:t>
            </a:r>
            <a:r>
              <a:rPr lang="en-US" sz="2400" u="sng" dirty="0" smtClean="0">
                <a:latin typeface="Times New Roman" pitchFamily="18" charset="0"/>
                <a:cs typeface="Times New Roman" pitchFamily="18" charset="0"/>
              </a:rPr>
              <a:t>order</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Select </a:t>
            </a:r>
            <a:r>
              <a:rPr lang="en-US" sz="2400" dirty="0">
                <a:latin typeface="Times New Roman" pitchFamily="18" charset="0"/>
                <a:cs typeface="Times New Roman" pitchFamily="18" charset="0"/>
              </a:rPr>
              <a:t>sentences until </a:t>
            </a:r>
            <a:r>
              <a:rPr lang="en-US" sz="2400" u="sng" dirty="0" smtClean="0">
                <a:latin typeface="Times New Roman" pitchFamily="18" charset="0"/>
                <a:cs typeface="Times New Roman" pitchFamily="18" charset="0"/>
              </a:rPr>
              <a:t>25</a:t>
            </a:r>
            <a:r>
              <a:rPr lang="en-US" sz="2400" u="sng" dirty="0">
                <a:latin typeface="Times New Roman" pitchFamily="18" charset="0"/>
                <a:cs typeface="Times New Roman" pitchFamily="18" charset="0"/>
              </a:rPr>
              <a:t>% of the bug </a:t>
            </a:r>
            <a:r>
              <a:rPr lang="en-US" sz="2400" u="sng" dirty="0" smtClean="0">
                <a:latin typeface="Times New Roman" pitchFamily="18" charset="0"/>
                <a:cs typeface="Times New Roman" pitchFamily="18" charset="0"/>
              </a:rPr>
              <a:t>report word </a:t>
            </a:r>
            <a:r>
              <a:rPr lang="en-US" sz="2400" u="sng" dirty="0">
                <a:latin typeface="Times New Roman" pitchFamily="18" charset="0"/>
                <a:cs typeface="Times New Roman" pitchFamily="18" charset="0"/>
              </a:rPr>
              <a:t>count. </a:t>
            </a:r>
            <a:endParaRPr lang="en-US" sz="2400" u="sng" dirty="0" smtClean="0">
              <a:latin typeface="Times New Roman" pitchFamily="18" charset="0"/>
              <a:cs typeface="Times New Roman" pitchFamily="18" charset="0"/>
            </a:endParaRPr>
          </a:p>
          <a:p>
            <a:endParaRPr lang="en-US" sz="2400" u="sng"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selected sentences form </a:t>
            </a:r>
            <a:r>
              <a:rPr lang="en-US" sz="2400" dirty="0" smtClean="0">
                <a:latin typeface="Times New Roman" pitchFamily="18" charset="0"/>
                <a:cs typeface="Times New Roman" pitchFamily="18" charset="0"/>
              </a:rPr>
              <a:t>generated extractive </a:t>
            </a:r>
            <a:r>
              <a:rPr lang="en-US" sz="2400" dirty="0">
                <a:latin typeface="Times New Roman" pitchFamily="18" charset="0"/>
                <a:cs typeface="Times New Roman" pitchFamily="18" charset="0"/>
              </a:rPr>
              <a:t>summary. </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Why 25%? </a:t>
            </a:r>
            <a:r>
              <a:rPr lang="en-US" sz="2400" dirty="0">
                <a:latin typeface="Times New Roman" pitchFamily="18" charset="0"/>
                <a:cs typeface="Times New Roman" pitchFamily="18" charset="0"/>
              </a:rPr>
              <a:t>because this value is </a:t>
            </a:r>
            <a:r>
              <a:rPr lang="en-US" sz="2400" dirty="0" smtClean="0">
                <a:latin typeface="Times New Roman" pitchFamily="18" charset="0"/>
                <a:cs typeface="Times New Roman" pitchFamily="18" charset="0"/>
              </a:rPr>
              <a:t>close to </a:t>
            </a:r>
            <a:r>
              <a:rPr lang="en-US" sz="2400" dirty="0">
                <a:latin typeface="Times New Roman" pitchFamily="18" charset="0"/>
                <a:cs typeface="Times New Roman" pitchFamily="18" charset="0"/>
              </a:rPr>
              <a:t>the word count percentage of gold standard </a:t>
            </a:r>
            <a:r>
              <a:rPr lang="en-US" sz="2400" dirty="0" smtClean="0">
                <a:latin typeface="Times New Roman" pitchFamily="18" charset="0"/>
                <a:cs typeface="Times New Roman" pitchFamily="18" charset="0"/>
              </a:rPr>
              <a:t>summaries (</a:t>
            </a:r>
            <a:r>
              <a:rPr lang="en-US" sz="2400" dirty="0">
                <a:latin typeface="Times New Roman" pitchFamily="18" charset="0"/>
                <a:cs typeface="Times New Roman" pitchFamily="18" charset="0"/>
              </a:rPr>
              <a:t>28.3</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Classifiers: Conversation features</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305800" cy="4571999"/>
          </a:xfrm>
        </p:spPr>
        <p:txBody>
          <a:bodyPr>
            <a:normAutofit fontScale="85000" lnSpcReduction="20000"/>
          </a:bodyPr>
          <a:lstStyle/>
          <a:p>
            <a:pPr>
              <a:buNone/>
            </a:pPr>
            <a:r>
              <a:rPr lang="en-US" dirty="0" smtClean="0">
                <a:latin typeface="Times New Roman" pitchFamily="18" charset="0"/>
                <a:cs typeface="Times New Roman" pitchFamily="18" charset="0"/>
              </a:rPr>
              <a:t>The classifiers can learn based on 24 different features categorized into four major groups</a:t>
            </a:r>
          </a:p>
          <a:p>
            <a:r>
              <a:rPr lang="en-US" i="1" dirty="0" smtClean="0">
                <a:solidFill>
                  <a:srgbClr val="00B050"/>
                </a:solidFill>
                <a:latin typeface="Times New Roman" pitchFamily="18" charset="0"/>
                <a:cs typeface="Times New Roman" pitchFamily="18" charset="0"/>
              </a:rPr>
              <a:t>Structural: </a:t>
            </a:r>
            <a:r>
              <a:rPr lang="en-US" u="sng" dirty="0" smtClean="0">
                <a:latin typeface="Times New Roman" pitchFamily="18" charset="0"/>
                <a:cs typeface="Times New Roman" pitchFamily="18" charset="0"/>
              </a:rPr>
              <a:t>conversation structure </a:t>
            </a:r>
            <a:r>
              <a:rPr lang="en-US" dirty="0" smtClean="0">
                <a:latin typeface="Times New Roman" pitchFamily="18" charset="0"/>
                <a:cs typeface="Times New Roman" pitchFamily="18" charset="0"/>
              </a:rPr>
              <a:t>of the bug reports</a:t>
            </a:r>
          </a:p>
          <a:p>
            <a:endParaRPr lang="en-US" dirty="0" smtClean="0">
              <a:latin typeface="Times New Roman" pitchFamily="18" charset="0"/>
              <a:cs typeface="Times New Roman" pitchFamily="18" charset="0"/>
            </a:endParaRPr>
          </a:p>
          <a:p>
            <a:r>
              <a:rPr lang="en-US" i="1" dirty="0" smtClean="0">
                <a:solidFill>
                  <a:srgbClr val="00B050"/>
                </a:solidFill>
                <a:latin typeface="Times New Roman" pitchFamily="18" charset="0"/>
                <a:cs typeface="Times New Roman" pitchFamily="18" charset="0"/>
              </a:rPr>
              <a:t>Participant: </a:t>
            </a:r>
            <a:r>
              <a:rPr lang="en-US" u="sng" dirty="0" smtClean="0">
                <a:latin typeface="Times New Roman" pitchFamily="18" charset="0"/>
                <a:cs typeface="Times New Roman" pitchFamily="18" charset="0"/>
              </a:rPr>
              <a:t>conversation participants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sentence made by same person who filed the bug report</a:t>
            </a:r>
          </a:p>
          <a:p>
            <a:endParaRPr lang="en-US" dirty="0" smtClean="0">
              <a:latin typeface="Times New Roman" pitchFamily="18" charset="0"/>
              <a:cs typeface="Times New Roman" pitchFamily="18" charset="0"/>
            </a:endParaRPr>
          </a:p>
          <a:p>
            <a:r>
              <a:rPr lang="en-US" i="1" dirty="0" smtClean="0">
                <a:solidFill>
                  <a:srgbClr val="00B050"/>
                </a:solidFill>
                <a:latin typeface="Times New Roman" pitchFamily="18" charset="0"/>
                <a:cs typeface="Times New Roman" pitchFamily="18" charset="0"/>
              </a:rPr>
              <a:t>Length: </a:t>
            </a:r>
            <a:r>
              <a:rPr lang="en-US" dirty="0" smtClean="0">
                <a:latin typeface="Times New Roman" pitchFamily="18" charset="0"/>
                <a:cs typeface="Times New Roman" pitchFamily="18" charset="0"/>
              </a:rPr>
              <a:t>length of the sentence </a:t>
            </a:r>
            <a:r>
              <a:rPr lang="en-US" u="sng" dirty="0" smtClean="0">
                <a:latin typeface="Times New Roman" pitchFamily="18" charset="0"/>
                <a:cs typeface="Times New Roman" pitchFamily="18" charset="0"/>
              </a:rPr>
              <a:t>normalized by the length of the longest sentence</a:t>
            </a:r>
            <a:r>
              <a:rPr lang="en-US" dirty="0" smtClean="0">
                <a:latin typeface="Times New Roman" pitchFamily="18" charset="0"/>
                <a:cs typeface="Times New Roman" pitchFamily="18" charset="0"/>
              </a:rPr>
              <a:t> in the comment and bug report</a:t>
            </a:r>
          </a:p>
          <a:p>
            <a:endParaRPr lang="en-US" dirty="0" smtClean="0">
              <a:latin typeface="Times New Roman" pitchFamily="18" charset="0"/>
              <a:cs typeface="Times New Roman" pitchFamily="18" charset="0"/>
            </a:endParaRPr>
          </a:p>
          <a:p>
            <a:r>
              <a:rPr lang="en-US" i="1" dirty="0" smtClean="0">
                <a:solidFill>
                  <a:srgbClr val="00B050"/>
                </a:solidFill>
                <a:latin typeface="Times New Roman" pitchFamily="18" charset="0"/>
                <a:cs typeface="Times New Roman" pitchFamily="18" charset="0"/>
              </a:rPr>
              <a:t>Lexical: </a:t>
            </a:r>
            <a:r>
              <a:rPr lang="en-US" u="sng" dirty="0" smtClean="0">
                <a:latin typeface="Times New Roman" pitchFamily="18" charset="0"/>
                <a:cs typeface="Times New Roman" pitchFamily="18" charset="0"/>
              </a:rPr>
              <a:t>occurrence of unique words </a:t>
            </a:r>
            <a:r>
              <a:rPr lang="en-US" dirty="0" smtClean="0">
                <a:latin typeface="Times New Roman" pitchFamily="18" charset="0"/>
                <a:cs typeface="Times New Roman" pitchFamily="18" charset="0"/>
              </a:rPr>
              <a:t>in the sentence</a:t>
            </a: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Approach revisited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Annotation </a:t>
            </a:r>
            <a:r>
              <a:rPr lang="en-US" dirty="0" smtClean="0">
                <a:latin typeface="Times New Roman" pitchFamily="18" charset="0"/>
                <a:cs typeface="Times New Roman" pitchFamily="18" charset="0"/>
              </a:rPr>
              <a:t>process – gold standard summaries</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Kappa test – to resolve disagreement</a:t>
            </a:r>
          </a:p>
          <a:p>
            <a:r>
              <a:rPr lang="en-US" dirty="0" smtClean="0">
                <a:latin typeface="Times New Roman" pitchFamily="18" charset="0"/>
                <a:cs typeface="Times New Roman" pitchFamily="18" charset="0"/>
              </a:rPr>
              <a:t>Train classifiers: </a:t>
            </a:r>
            <a:r>
              <a:rPr lang="en-US" i="1" dirty="0" smtClean="0">
                <a:latin typeface="Times New Roman" pitchFamily="18" charset="0"/>
                <a:cs typeface="Times New Roman" pitchFamily="18" charset="0"/>
              </a:rPr>
              <a:t>EC, EMC and BRC</a:t>
            </a:r>
          </a:p>
          <a:p>
            <a:r>
              <a:rPr lang="en-US" dirty="0" smtClean="0">
                <a:latin typeface="Times New Roman" pitchFamily="18" charset="0"/>
                <a:cs typeface="Times New Roman" pitchFamily="18" charset="0"/>
              </a:rPr>
              <a:t>Extract summary </a:t>
            </a:r>
            <a:r>
              <a:rPr lang="en-US" dirty="0" smtClean="0">
                <a:latin typeface="Times New Roman" pitchFamily="18" charset="0"/>
                <a:cs typeface="Times New Roman" pitchFamily="18" charset="0"/>
              </a:rPr>
              <a:t>based on the probability values</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buNone/>
            </a:pPr>
            <a:r>
              <a:rPr lang="en" dirty="0">
                <a:latin typeface="Times New Roman" pitchFamily="18" charset="0"/>
                <a:cs typeface="Times New Roman" pitchFamily="18" charset="0"/>
              </a:rPr>
              <a:t>Evaluation</a:t>
            </a:r>
          </a:p>
        </p:txBody>
      </p:sp>
      <p:sp>
        <p:nvSpPr>
          <p:cNvPr id="30" name="Shape 3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00000"/>
              <a:buFont typeface="Arial"/>
              <a:buAutoNum type="arabicPeriod"/>
            </a:pPr>
            <a:r>
              <a:rPr lang="en" dirty="0">
                <a:latin typeface="Times New Roman" pitchFamily="18" charset="0"/>
                <a:cs typeface="Times New Roman" pitchFamily="18" charset="0"/>
              </a:rPr>
              <a:t>Comparing Base Effectiveness</a:t>
            </a:r>
          </a:p>
          <a:p>
            <a:pPr marL="457200" lvl="0" indent="-419100" rtl="0">
              <a:buClr>
                <a:schemeClr val="dk1"/>
              </a:buClr>
              <a:buSzPct val="100000"/>
              <a:buFont typeface="Arial"/>
              <a:buAutoNum type="arabicPeriod"/>
            </a:pPr>
            <a:r>
              <a:rPr lang="en" dirty="0">
                <a:latin typeface="Times New Roman" pitchFamily="18" charset="0"/>
                <a:cs typeface="Times New Roman" pitchFamily="18" charset="0"/>
              </a:rPr>
              <a:t>Comparing Classifiers</a:t>
            </a:r>
          </a:p>
          <a:p>
            <a:pPr marL="457200" lvl="0" indent="-419100" rtl="0">
              <a:buClr>
                <a:schemeClr val="dk1"/>
              </a:buClr>
              <a:buSzPct val="100000"/>
              <a:buFont typeface="Arial"/>
              <a:buAutoNum type="arabicPeriod"/>
            </a:pPr>
            <a:r>
              <a:rPr lang="en" dirty="0">
                <a:latin typeface="Times New Roman" pitchFamily="18" charset="0"/>
                <a:cs typeface="Times New Roman" pitchFamily="18" charset="0"/>
              </a:rPr>
              <a:t>Feature Selection Analysis</a:t>
            </a:r>
          </a:p>
          <a:p>
            <a:pPr marL="457200" lvl="0" indent="-419100" rtl="0">
              <a:buClr>
                <a:schemeClr val="dk1"/>
              </a:buClr>
              <a:buSzPct val="100000"/>
              <a:buFont typeface="Arial"/>
              <a:buAutoNum type="arabicPeriod"/>
            </a:pPr>
            <a:r>
              <a:rPr lang="en" dirty="0">
                <a:latin typeface="Times New Roman" pitchFamily="18" charset="0"/>
                <a:cs typeface="Times New Roman" pitchFamily="18" charset="0"/>
              </a:rPr>
              <a:t>Human Evaluation</a:t>
            </a:r>
          </a:p>
          <a:p>
            <a:pPr marL="457200" lvl="0" indent="-419100">
              <a:buClr>
                <a:schemeClr val="dk1"/>
              </a:buClr>
              <a:buSzPct val="100000"/>
              <a:buFont typeface="Arial"/>
              <a:buAutoNum type="arabicPeriod"/>
            </a:pPr>
            <a:r>
              <a:rPr lang="en" dirty="0">
                <a:latin typeface="Times New Roman" pitchFamily="18" charset="0"/>
                <a:cs typeface="Times New Roman" pitchFamily="18" charset="0"/>
              </a:rPr>
              <a:t>Threats</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buNone/>
            </a:pPr>
            <a:r>
              <a:rPr lang="en" sz="3000" b="0" dirty="0">
                <a:latin typeface="Times New Roman" pitchFamily="18" charset="0"/>
                <a:cs typeface="Times New Roman" pitchFamily="18" charset="0"/>
              </a:rPr>
              <a:t>Comparing Base Effectiveness</a:t>
            </a:r>
          </a:p>
        </p:txBody>
      </p:sp>
      <p:sp>
        <p:nvSpPr>
          <p:cNvPr id="36" name="Shape 36"/>
          <p:cNvSpPr/>
          <p:nvPr/>
        </p:nvSpPr>
        <p:spPr>
          <a:xfrm>
            <a:off x="562050" y="1638700"/>
            <a:ext cx="4932724" cy="4668524"/>
          </a:xfrm>
          <a:prstGeom prst="rect">
            <a:avLst/>
          </a:prstGeom>
          <a:blipFill>
            <a:blip r:embed="rId3" cstate="print"/>
            <a:stretch>
              <a:fillRect/>
            </a:stretch>
          </a:blipFill>
          <a:ln>
            <a:noFill/>
          </a:ln>
        </p:spPr>
      </p:sp>
      <p:sp>
        <p:nvSpPr>
          <p:cNvPr id="37" name="Shape 37"/>
          <p:cNvSpPr txBox="1"/>
          <p:nvPr/>
        </p:nvSpPr>
        <p:spPr>
          <a:xfrm>
            <a:off x="5411175" y="1586125"/>
            <a:ext cx="3049199" cy="3765300"/>
          </a:xfrm>
          <a:prstGeom prst="rect">
            <a:avLst/>
          </a:prstGeom>
        </p:spPr>
        <p:txBody>
          <a:bodyPr lIns="91425" tIns="91425" rIns="91425" bIns="91425" anchor="t" anchorCtr="0">
            <a:noAutofit/>
          </a:bodyPr>
          <a:lstStyle/>
          <a:p>
            <a:pPr marL="457200" lvl="0" indent="-381000" rtl="0">
              <a:buClr>
                <a:srgbClr val="000000"/>
              </a:buClr>
              <a:buSzPct val="100000"/>
              <a:buFont typeface="Arial"/>
              <a:buChar char="●"/>
            </a:pPr>
            <a:r>
              <a:rPr lang="en" sz="2400" dirty="0">
                <a:latin typeface="Times New Roman" pitchFamily="18" charset="0"/>
                <a:cs typeface="Times New Roman" pitchFamily="18" charset="0"/>
              </a:rPr>
              <a:t>A random classifier has an AUROC value of 0.5.</a:t>
            </a:r>
          </a:p>
          <a:p>
            <a:pPr marL="457200" lvl="0" indent="-381000" rtl="0">
              <a:buClr>
                <a:srgbClr val="000000"/>
              </a:buClr>
              <a:buSzPct val="100000"/>
              <a:buFont typeface="Arial"/>
              <a:buChar char="●"/>
            </a:pPr>
            <a:r>
              <a:rPr lang="en" sz="2400" dirty="0">
                <a:latin typeface="Times New Roman" pitchFamily="18" charset="0"/>
                <a:cs typeface="Times New Roman" pitchFamily="18" charset="0"/>
              </a:rPr>
              <a:t>BRC’s AUROC value is 0.72.</a:t>
            </a:r>
          </a:p>
          <a:p>
            <a:pPr marL="457200" lvl="0" indent="-381000">
              <a:buClr>
                <a:srgbClr val="000000"/>
              </a:buClr>
              <a:buSzPct val="100000"/>
              <a:buFont typeface="Arial"/>
              <a:buChar char="●"/>
            </a:pPr>
            <a:r>
              <a:rPr lang="en" sz="2400" dirty="0">
                <a:latin typeface="Times New Roman" pitchFamily="18" charset="0"/>
                <a:cs typeface="Times New Roman" pitchFamily="18" charset="0"/>
              </a:rPr>
              <a:t>BRC performs better than a random classifier.</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600"/>
              </a:spcBef>
              <a:buNone/>
            </a:pPr>
            <a:r>
              <a:rPr lang="en" sz="3000" b="0" dirty="0">
                <a:latin typeface="Times New Roman" pitchFamily="18" charset="0"/>
                <a:cs typeface="Times New Roman" pitchFamily="18" charset="0"/>
              </a:rPr>
              <a:t>Comparing Classifiers (1) F-score</a:t>
            </a:r>
          </a:p>
        </p:txBody>
      </p:sp>
      <p:sp>
        <p:nvSpPr>
          <p:cNvPr id="43" name="Shape 43"/>
          <p:cNvSpPr txBox="1">
            <a:spLocks noGrp="1"/>
          </p:cNvSpPr>
          <p:nvPr>
            <p:ph type="body" idx="1"/>
          </p:nvPr>
        </p:nvSpPr>
        <p:spPr>
          <a:xfrm>
            <a:off x="4926325" y="1676400"/>
            <a:ext cx="3813599" cy="39591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latin typeface="Times New Roman" pitchFamily="18" charset="0"/>
                <a:cs typeface="Times New Roman" pitchFamily="18" charset="0"/>
              </a:rPr>
              <a:t>F-score is an overall measure of precision and recall.</a:t>
            </a:r>
          </a:p>
          <a:p>
            <a:pPr marL="457200" lvl="0" indent="-381000" rtl="0">
              <a:buClr>
                <a:schemeClr val="dk1"/>
              </a:buClr>
              <a:buSzPct val="166666"/>
              <a:buFont typeface="Arial"/>
              <a:buChar char="•"/>
            </a:pPr>
            <a:r>
              <a:rPr lang="en" sz="2400" dirty="0">
                <a:latin typeface="Times New Roman" pitchFamily="18" charset="0"/>
                <a:cs typeface="Times New Roman" pitchFamily="18" charset="0"/>
              </a:rPr>
              <a:t>Bug reports are sorted based on the F-score for the summaries generated by BRC.</a:t>
            </a:r>
          </a:p>
          <a:p>
            <a:pPr marL="457200" lvl="0" indent="-381000">
              <a:buClr>
                <a:schemeClr val="dk1"/>
              </a:buClr>
              <a:buSzPct val="166666"/>
              <a:buFont typeface="Arial"/>
              <a:buChar char="•"/>
            </a:pPr>
            <a:r>
              <a:rPr lang="en" sz="2400" dirty="0">
                <a:latin typeface="Times New Roman" pitchFamily="18" charset="0"/>
                <a:cs typeface="Times New Roman" pitchFamily="18" charset="0"/>
              </a:rPr>
              <a:t>Best F-score typically occurs with the BRC classifier!</a:t>
            </a:r>
          </a:p>
        </p:txBody>
      </p:sp>
      <p:sp>
        <p:nvSpPr>
          <p:cNvPr id="44" name="Shape 44"/>
          <p:cNvSpPr/>
          <p:nvPr/>
        </p:nvSpPr>
        <p:spPr>
          <a:xfrm>
            <a:off x="209650" y="1732062"/>
            <a:ext cx="4767098" cy="4406924"/>
          </a:xfrm>
          <a:prstGeom prst="rect">
            <a:avLst/>
          </a:prstGeom>
          <a:blipFill>
            <a:blip r:embed="rId3" cstate="print"/>
            <a:stretch>
              <a:fillRect/>
            </a:stretch>
          </a:blipFill>
          <a:ln>
            <a:noFill/>
          </a:ln>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3000" b="0" dirty="0">
                <a:latin typeface="Times New Roman" pitchFamily="18" charset="0"/>
                <a:cs typeface="Times New Roman" pitchFamily="18" charset="0"/>
              </a:rPr>
              <a:t>Comparing Classifiers (1)  Pyramid Precision</a:t>
            </a:r>
          </a:p>
        </p:txBody>
      </p:sp>
      <p:sp>
        <p:nvSpPr>
          <p:cNvPr id="50" name="Shape 50"/>
          <p:cNvSpPr txBox="1">
            <a:spLocks noGrp="1"/>
          </p:cNvSpPr>
          <p:nvPr>
            <p:ph type="body" idx="1"/>
          </p:nvPr>
        </p:nvSpPr>
        <p:spPr>
          <a:xfrm>
            <a:off x="5226175" y="1727350"/>
            <a:ext cx="3536700" cy="46881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latin typeface="Times New Roman" pitchFamily="18" charset="0"/>
                <a:cs typeface="Times New Roman" pitchFamily="18" charset="0"/>
              </a:rPr>
              <a:t>The basic idea of pyramid precision: count the total number of times the sentences selected in the summary are linked by annotators. </a:t>
            </a:r>
          </a:p>
          <a:p>
            <a:pPr marL="457200" lvl="0" indent="-381000">
              <a:buClr>
                <a:schemeClr val="dk1"/>
              </a:buClr>
              <a:buSzPct val="166666"/>
              <a:buFont typeface="Arial"/>
              <a:buChar char="•"/>
            </a:pPr>
            <a:r>
              <a:rPr lang="en" sz="2400" dirty="0">
                <a:latin typeface="Times New Roman" pitchFamily="18" charset="0"/>
                <a:cs typeface="Times New Roman" pitchFamily="18" charset="0"/>
              </a:rPr>
              <a:t>BRC has better precision values for most of the bug reports. </a:t>
            </a:r>
          </a:p>
        </p:txBody>
      </p:sp>
      <p:sp>
        <p:nvSpPr>
          <p:cNvPr id="51" name="Shape 51"/>
          <p:cNvSpPr/>
          <p:nvPr/>
        </p:nvSpPr>
        <p:spPr>
          <a:xfrm>
            <a:off x="381000" y="1836049"/>
            <a:ext cx="4955050" cy="4591825"/>
          </a:xfrm>
          <a:prstGeom prst="rect">
            <a:avLst/>
          </a:prstGeom>
          <a:blipFill>
            <a:blip r:embed="rId3" cstate="print"/>
            <a:stretch>
              <a:fillRect/>
            </a:stretch>
          </a:blipFill>
          <a:ln>
            <a:noFill/>
          </a:ln>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buNone/>
            </a:pPr>
            <a:r>
              <a:rPr lang="en" sz="3000" b="0" dirty="0">
                <a:latin typeface="Times New Roman" pitchFamily="18" charset="0"/>
                <a:cs typeface="Times New Roman" pitchFamily="18" charset="0"/>
              </a:rPr>
              <a:t>Feature Selection Analysis</a:t>
            </a:r>
          </a:p>
        </p:txBody>
      </p:sp>
      <p:sp>
        <p:nvSpPr>
          <p:cNvPr id="57" name="Shape 57"/>
          <p:cNvSpPr txBox="1">
            <a:spLocks noGrp="1"/>
          </p:cNvSpPr>
          <p:nvPr>
            <p:ph type="body" idx="1"/>
          </p:nvPr>
        </p:nvSpPr>
        <p:spPr>
          <a:xfrm>
            <a:off x="5218975" y="1877825"/>
            <a:ext cx="3673499" cy="4137899"/>
          </a:xfrm>
          <a:prstGeom prst="rect">
            <a:avLst/>
          </a:prstGeom>
        </p:spPr>
        <p:txBody>
          <a:bodyPr lIns="91425" tIns="91425" rIns="91425" bIns="91425" anchor="t" anchorCtr="0">
            <a:noAutofit/>
          </a:bodyPr>
          <a:lstStyle/>
          <a:p>
            <a:pPr marL="457200" lvl="0" indent="-355600" rtl="0">
              <a:buClr>
                <a:schemeClr val="dk1"/>
              </a:buClr>
              <a:buSzPct val="166666"/>
              <a:buFont typeface="Arial"/>
              <a:buChar char="•"/>
            </a:pPr>
            <a:r>
              <a:rPr lang="en" sz="2000" dirty="0">
                <a:latin typeface="Times New Roman" pitchFamily="18" charset="0"/>
                <a:cs typeface="Times New Roman" pitchFamily="18" charset="0"/>
              </a:rPr>
              <a:t>The length features(SLEN &amp; SLEN1) are most helpful. </a:t>
            </a:r>
          </a:p>
          <a:p>
            <a:pPr marL="457200" lvl="0" indent="-355600" rtl="0">
              <a:buClr>
                <a:schemeClr val="dk1"/>
              </a:buClr>
              <a:buSzPct val="166666"/>
              <a:buFont typeface="Arial"/>
              <a:buChar char="•"/>
            </a:pPr>
            <a:r>
              <a:rPr lang="en" sz="2000" dirty="0">
                <a:latin typeface="Times New Roman" pitchFamily="18" charset="0"/>
                <a:cs typeface="Times New Roman" pitchFamily="18" charset="0"/>
              </a:rPr>
              <a:t>Several lexical features (CWS, CENT1, CENT2, SMS, SMT) are also helpful. </a:t>
            </a:r>
          </a:p>
          <a:p>
            <a:pPr marL="457200" lvl="0" indent="-355600">
              <a:buClr>
                <a:schemeClr val="dk1"/>
              </a:buClr>
              <a:buSzPct val="166666"/>
              <a:buFont typeface="Arial"/>
              <a:buChar char="•"/>
            </a:pPr>
            <a:r>
              <a:rPr lang="en" sz="2000" dirty="0">
                <a:latin typeface="Times New Roman" pitchFamily="18" charset="0"/>
                <a:cs typeface="Times New Roman" pitchFamily="18" charset="0"/>
              </a:rPr>
              <a:t>The results indicates that they may be able to train more efficient classifiers by combining lexical and length features. </a:t>
            </a:r>
          </a:p>
        </p:txBody>
      </p:sp>
      <p:sp>
        <p:nvSpPr>
          <p:cNvPr id="58" name="Shape 58"/>
          <p:cNvSpPr/>
          <p:nvPr/>
        </p:nvSpPr>
        <p:spPr>
          <a:xfrm>
            <a:off x="174250" y="1909500"/>
            <a:ext cx="5120925" cy="4074374"/>
          </a:xfrm>
          <a:prstGeom prst="rect">
            <a:avLst/>
          </a:prstGeom>
          <a:blipFill>
            <a:blip r:embed="rId3" cstate="print"/>
            <a:stretch>
              <a:fillRect/>
            </a:stretch>
          </a:blipFill>
          <a:ln>
            <a:noFill/>
          </a:ln>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3000" b="0" dirty="0">
                <a:latin typeface="Times New Roman" pitchFamily="18" charset="0"/>
                <a:cs typeface="Times New Roman" pitchFamily="18" charset="0"/>
              </a:rPr>
              <a:t>Human Evaluation (1)</a:t>
            </a:r>
          </a:p>
        </p:txBody>
      </p:sp>
      <p:sp>
        <p:nvSpPr>
          <p:cNvPr id="64" name="Shape 6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dirty="0">
                <a:latin typeface="Times New Roman" pitchFamily="18" charset="0"/>
                <a:cs typeface="Times New Roman" pitchFamily="18" charset="0"/>
              </a:rPr>
              <a:t>8 human judges</a:t>
            </a:r>
          </a:p>
          <a:p>
            <a:pPr marL="457200" lvl="0" indent="-381000" rtl="0">
              <a:buClr>
                <a:schemeClr val="dk1"/>
              </a:buClr>
              <a:buSzPct val="166666"/>
              <a:buFont typeface="Arial"/>
              <a:buChar char="•"/>
            </a:pPr>
            <a:r>
              <a:rPr lang="en" sz="2400" dirty="0">
                <a:latin typeface="Times New Roman" pitchFamily="18" charset="0"/>
                <a:cs typeface="Times New Roman" pitchFamily="18" charset="0"/>
              </a:rPr>
              <a:t>8 summaries generated by BRC classifier</a:t>
            </a:r>
          </a:p>
          <a:p>
            <a:pPr marL="457200" lvl="0" indent="-381000" rtl="0">
              <a:buClr>
                <a:schemeClr val="dk1"/>
              </a:buClr>
              <a:buSzPct val="166666"/>
              <a:buFont typeface="Arial"/>
              <a:buChar char="•"/>
            </a:pPr>
            <a:r>
              <a:rPr lang="en" sz="2400" dirty="0">
                <a:latin typeface="Times New Roman" pitchFamily="18" charset="0"/>
                <a:cs typeface="Times New Roman" pitchFamily="18" charset="0"/>
              </a:rPr>
              <a:t>Each was evaluated by 3 different judges</a:t>
            </a:r>
          </a:p>
          <a:p>
            <a:pPr marL="457200" lvl="0" indent="-381000" rtl="0">
              <a:buClr>
                <a:schemeClr val="dk1"/>
              </a:buClr>
              <a:buSzPct val="166666"/>
              <a:buFont typeface="Arial"/>
              <a:buChar char="•"/>
            </a:pPr>
            <a:r>
              <a:rPr lang="en" sz="2400" dirty="0">
                <a:latin typeface="Times New Roman" pitchFamily="18" charset="0"/>
                <a:cs typeface="Times New Roman" pitchFamily="18" charset="0"/>
              </a:rPr>
              <a:t>Use a 5-point scale with 5 the high value</a:t>
            </a:r>
          </a:p>
          <a:p>
            <a:pPr marL="457200" lvl="0" indent="-381000" rtl="0">
              <a:buClr>
                <a:schemeClr val="dk1"/>
              </a:buClr>
              <a:buSzPct val="166666"/>
              <a:buFont typeface="Arial"/>
              <a:buChar char="•"/>
            </a:pPr>
            <a:r>
              <a:rPr lang="en" sz="2400" dirty="0">
                <a:latin typeface="Times New Roman" pitchFamily="18" charset="0"/>
                <a:cs typeface="Times New Roman" pitchFamily="18" charset="0"/>
              </a:rPr>
              <a:t>Rank each bug report summary based on four statements. </a:t>
            </a:r>
          </a:p>
          <a:p>
            <a:endParaRPr dirty="0">
              <a:latin typeface="Times New Roman" pitchFamily="18" charset="0"/>
              <a:cs typeface="Times New Roman" pitchFamily="18" charset="0"/>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3000" b="0" dirty="0">
                <a:latin typeface="Times New Roman" pitchFamily="18" charset="0"/>
                <a:cs typeface="Times New Roman" pitchFamily="18" charset="0"/>
              </a:rPr>
              <a:t>Human Evaluation (2) </a:t>
            </a:r>
          </a:p>
        </p:txBody>
      </p:sp>
      <p:sp>
        <p:nvSpPr>
          <p:cNvPr id="70" name="Shape 70"/>
          <p:cNvSpPr/>
          <p:nvPr/>
        </p:nvSpPr>
        <p:spPr>
          <a:xfrm>
            <a:off x="398975" y="1569123"/>
            <a:ext cx="7287525" cy="4698200"/>
          </a:xfrm>
          <a:prstGeom prst="rect">
            <a:avLst/>
          </a:prstGeom>
          <a:blipFill>
            <a:blip r:embed="rId3" cstate="print"/>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iti\Desktop\Pics for Flash Tak\coder.JPG"/>
          <p:cNvPicPr>
            <a:picLocks noChangeAspect="1" noChangeArrowheads="1"/>
          </p:cNvPicPr>
          <p:nvPr/>
        </p:nvPicPr>
        <p:blipFill>
          <a:blip r:embed="rId3" cstate="print"/>
          <a:srcRect/>
          <a:stretch>
            <a:fillRect/>
          </a:stretch>
        </p:blipFill>
        <p:spPr bwMode="auto">
          <a:xfrm>
            <a:off x="6858000" y="1828800"/>
            <a:ext cx="1828800" cy="1828800"/>
          </a:xfrm>
          <a:prstGeom prst="rect">
            <a:avLst/>
          </a:prstGeom>
          <a:noFill/>
        </p:spPr>
      </p:pic>
      <p:pic>
        <p:nvPicPr>
          <p:cNvPr id="2051" name="Picture 3" descr="C:\Users\Aditi\Desktop\Pics for Flash Tak\u12787512.jpg"/>
          <p:cNvPicPr>
            <a:picLocks noChangeAspect="1" noChangeArrowheads="1"/>
          </p:cNvPicPr>
          <p:nvPr/>
        </p:nvPicPr>
        <p:blipFill>
          <a:blip r:embed="rId4" cstate="print"/>
          <a:srcRect/>
          <a:stretch>
            <a:fillRect/>
          </a:stretch>
        </p:blipFill>
        <p:spPr bwMode="auto">
          <a:xfrm>
            <a:off x="914400" y="1600200"/>
            <a:ext cx="1905000" cy="1986811"/>
          </a:xfrm>
          <a:prstGeom prst="rect">
            <a:avLst/>
          </a:prstGeom>
          <a:noFill/>
        </p:spPr>
      </p:pic>
      <p:pic>
        <p:nvPicPr>
          <p:cNvPr id="2052" name="Picture 4" descr="C:\Users\Aditi\Desktop\Pics for Flash Tak\load.jpg"/>
          <p:cNvPicPr>
            <a:picLocks noChangeAspect="1" noChangeArrowheads="1"/>
          </p:cNvPicPr>
          <p:nvPr/>
        </p:nvPicPr>
        <p:blipFill>
          <a:blip r:embed="rId5" cstate="print"/>
          <a:srcRect/>
          <a:stretch>
            <a:fillRect/>
          </a:stretch>
        </p:blipFill>
        <p:spPr bwMode="auto">
          <a:xfrm>
            <a:off x="4114800" y="1438897"/>
            <a:ext cx="1676400" cy="2265296"/>
          </a:xfrm>
          <a:prstGeom prst="rect">
            <a:avLst/>
          </a:prstGeom>
          <a:noFill/>
        </p:spPr>
      </p:pic>
      <p:sp>
        <p:nvSpPr>
          <p:cNvPr id="7" name="Right Arrow 6"/>
          <p:cNvSpPr/>
          <p:nvPr/>
        </p:nvSpPr>
        <p:spPr>
          <a:xfrm>
            <a:off x="3124200" y="2743200"/>
            <a:ext cx="5334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172200" y="2715987"/>
            <a:ext cx="5334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0" y="786384"/>
            <a:ext cx="7772400" cy="984885"/>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TO PERFORM WORK on the system: READ and understand artifacts associated with the software</a:t>
            </a:r>
          </a:p>
          <a:p>
            <a:endParaRPr lang="en-US" dirty="0"/>
          </a:p>
        </p:txBody>
      </p:sp>
      <p:sp>
        <p:nvSpPr>
          <p:cNvPr id="11" name="TextBox 10"/>
          <p:cNvSpPr txBox="1"/>
          <p:nvPr/>
        </p:nvSpPr>
        <p:spPr>
          <a:xfrm>
            <a:off x="6781800" y="3886200"/>
            <a:ext cx="1905000" cy="369332"/>
          </a:xfrm>
          <a:prstGeom prst="rect">
            <a:avLst/>
          </a:prstGeom>
          <a:noFill/>
        </p:spPr>
        <p:txBody>
          <a:bodyPr wrap="square" rtlCol="0">
            <a:spAutoFit/>
          </a:bodyPr>
          <a:lstStyle/>
          <a:p>
            <a:endParaRPr lang="en-US" dirty="0"/>
          </a:p>
        </p:txBody>
      </p:sp>
      <p:sp>
        <p:nvSpPr>
          <p:cNvPr id="12" name="TextBox 11"/>
          <p:cNvSpPr txBox="1"/>
          <p:nvPr/>
        </p:nvSpPr>
        <p:spPr>
          <a:xfrm>
            <a:off x="6934200" y="4572000"/>
            <a:ext cx="1676400" cy="923330"/>
          </a:xfrm>
          <a:prstGeom prst="rect">
            <a:avLst/>
          </a:prstGeom>
          <a:noFill/>
        </p:spPr>
        <p:txBody>
          <a:bodyPr wrap="square" rtlCol="0">
            <a:spAutoFit/>
          </a:bodyPr>
          <a:lstStyle/>
          <a:p>
            <a:pPr algn="ctr"/>
            <a:r>
              <a:rPr lang="en-US" dirty="0" smtClean="0"/>
              <a:t>FIX A PERFORMANCE BUG</a:t>
            </a:r>
            <a:endParaRPr lang="en-US" dirty="0"/>
          </a:p>
        </p:txBody>
      </p:sp>
      <p:sp>
        <p:nvSpPr>
          <p:cNvPr id="13" name="TextBox 12"/>
          <p:cNvSpPr txBox="1"/>
          <p:nvPr/>
        </p:nvSpPr>
        <p:spPr>
          <a:xfrm>
            <a:off x="762000" y="3886200"/>
            <a:ext cx="4495800" cy="369332"/>
          </a:xfrm>
          <a:prstGeom prst="rect">
            <a:avLst/>
          </a:prstGeom>
          <a:noFill/>
        </p:spPr>
        <p:txBody>
          <a:bodyPr wrap="square" rtlCol="0">
            <a:spAutoFit/>
          </a:bodyPr>
          <a:lstStyle/>
          <a:p>
            <a:r>
              <a:rPr lang="en-US" dirty="0" smtClean="0"/>
              <a:t>Specifically, to fix a performance the bug,  </a:t>
            </a:r>
            <a:endParaRPr lang="en-US" dirty="0"/>
          </a:p>
        </p:txBody>
      </p:sp>
      <p:sp>
        <p:nvSpPr>
          <p:cNvPr id="14" name="TextBox 13"/>
          <p:cNvSpPr txBox="1"/>
          <p:nvPr/>
        </p:nvSpPr>
        <p:spPr>
          <a:xfrm>
            <a:off x="1066800" y="4495800"/>
            <a:ext cx="1828800" cy="1200329"/>
          </a:xfrm>
          <a:prstGeom prst="rect">
            <a:avLst/>
          </a:prstGeom>
          <a:noFill/>
        </p:spPr>
        <p:txBody>
          <a:bodyPr wrap="square" rtlCol="0">
            <a:spAutoFit/>
          </a:bodyPr>
          <a:lstStyle/>
          <a:p>
            <a:pPr algn="ctr"/>
            <a:r>
              <a:rPr lang="en-US" dirty="0" smtClean="0"/>
              <a:t>KNOWN THAT A SIMILAR BUG WAS SOLVED SOME TIME AGO</a:t>
            </a:r>
            <a:endParaRPr lang="en-US" dirty="0"/>
          </a:p>
        </p:txBody>
      </p:sp>
      <p:sp>
        <p:nvSpPr>
          <p:cNvPr id="15" name="TextBox 14"/>
          <p:cNvSpPr txBox="1"/>
          <p:nvPr/>
        </p:nvSpPr>
        <p:spPr>
          <a:xfrm>
            <a:off x="3946634" y="4374932"/>
            <a:ext cx="2057400" cy="1200329"/>
          </a:xfrm>
          <a:prstGeom prst="rect">
            <a:avLst/>
          </a:prstGeom>
          <a:noFill/>
        </p:spPr>
        <p:txBody>
          <a:bodyPr wrap="square" rtlCol="0">
            <a:spAutoFit/>
          </a:bodyPr>
          <a:lstStyle/>
          <a:p>
            <a:pPr algn="ctr"/>
            <a:r>
              <a:rPr lang="en-US" dirty="0" smtClean="0"/>
              <a:t>PERFORM SEARCHES AND READ SEVERAL BUG REPORTS </a:t>
            </a:r>
            <a:endParaRPr lang="en-US" dirty="0"/>
          </a:p>
        </p:txBody>
      </p:sp>
      <p:sp>
        <p:nvSpPr>
          <p:cNvPr id="16" name="Right Arrow 15"/>
          <p:cNvSpPr/>
          <p:nvPr/>
        </p:nvSpPr>
        <p:spPr>
          <a:xfrm>
            <a:off x="3167742" y="4860471"/>
            <a:ext cx="5334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172200" y="4800600"/>
            <a:ext cx="533400" cy="228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43200" y="128016"/>
            <a:ext cx="3962400" cy="523220"/>
          </a:xfrm>
          <a:prstGeom prst="rect">
            <a:avLst/>
          </a:prstGeom>
          <a:noFill/>
        </p:spPr>
        <p:txBody>
          <a:bodyPr wrap="square" rtlCol="0">
            <a:spAutoFit/>
          </a:bodyPr>
          <a:lstStyle/>
          <a:p>
            <a:pPr algn="ctr"/>
            <a:r>
              <a:rPr lang="en-US" sz="2800" dirty="0" smtClean="0">
                <a:solidFill>
                  <a:srgbClr val="FF0000"/>
                </a:solidFill>
                <a:latin typeface="Times New Roman" pitchFamily="18" charset="0"/>
                <a:cs typeface="Times New Roman" pitchFamily="18" charset="0"/>
              </a:rPr>
              <a:t>THE PROBLEM</a:t>
            </a:r>
            <a:endParaRPr lang="en-US" sz="2800"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sz="3000" b="0" dirty="0">
                <a:latin typeface="Times New Roman" pitchFamily="18" charset="0"/>
                <a:cs typeface="Times New Roman" pitchFamily="18" charset="0"/>
              </a:rPr>
              <a:t>Human Evaluation (3)</a:t>
            </a:r>
          </a:p>
        </p:txBody>
      </p:sp>
      <p:sp>
        <p:nvSpPr>
          <p:cNvPr id="76" name="Shape 7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2400" dirty="0">
                <a:latin typeface="Times New Roman" pitchFamily="18" charset="0"/>
                <a:cs typeface="Times New Roman" pitchFamily="18" charset="0"/>
              </a:rPr>
              <a:t>1.The important points of the bug report are represented in the summary. (3.54 ± 1.10)</a:t>
            </a:r>
          </a:p>
          <a:p>
            <a:pPr lvl="0" rtl="0">
              <a:buClr>
                <a:schemeClr val="dk1"/>
              </a:buClr>
              <a:buSzPct val="45833"/>
              <a:buFont typeface="Arial"/>
              <a:buNone/>
            </a:pPr>
            <a:r>
              <a:rPr lang="en" sz="2400" dirty="0">
                <a:latin typeface="Times New Roman" pitchFamily="18" charset="0"/>
                <a:cs typeface="Times New Roman" pitchFamily="18" charset="0"/>
              </a:rPr>
              <a:t>2. The summary avoids redundancy. (4.00 ± 1.25)</a:t>
            </a:r>
          </a:p>
          <a:p>
            <a:pPr lvl="0" rtl="0">
              <a:buNone/>
            </a:pPr>
            <a:r>
              <a:rPr lang="en" sz="2400" dirty="0">
                <a:latin typeface="Times New Roman" pitchFamily="18" charset="0"/>
                <a:cs typeface="Times New Roman" pitchFamily="18" charset="0"/>
              </a:rPr>
              <a:t>3. The summary does not contain unnecessary information. (3.91 ± 1.10)</a:t>
            </a:r>
          </a:p>
          <a:p>
            <a:pPr lvl="0" rtl="0">
              <a:buClr>
                <a:schemeClr val="dk1"/>
              </a:buClr>
              <a:buSzPct val="45833"/>
              <a:buFont typeface="Arial"/>
              <a:buNone/>
            </a:pPr>
            <a:r>
              <a:rPr lang="en" sz="2400" dirty="0">
                <a:latin typeface="Times New Roman" pitchFamily="18" charset="0"/>
                <a:cs typeface="Times New Roman" pitchFamily="18" charset="0"/>
              </a:rPr>
              <a:t>4. The summary is coherent. (3.29 ± 1.16)</a:t>
            </a:r>
          </a:p>
          <a:p>
            <a:endParaRPr dirty="0">
              <a:latin typeface="Times New Roman" pitchFamily="18" charset="0"/>
              <a:cs typeface="Times New Roman" pitchFamily="18" charset="0"/>
            </a:endParaRPr>
          </a:p>
          <a:p>
            <a:endParaRPr dirty="0">
              <a:latin typeface="Times New Roman" pitchFamily="18" charset="0"/>
              <a:cs typeface="Times New Roman" pitchFamily="18" charset="0"/>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3600" b="0" dirty="0">
                <a:latin typeface="Times New Roman" pitchFamily="18" charset="0"/>
                <a:cs typeface="Times New Roman" pitchFamily="18" charset="0"/>
              </a:rPr>
              <a:t>Threats</a:t>
            </a:r>
            <a:endParaRPr lang="en" sz="3000" b="0" dirty="0">
              <a:latin typeface="Times New Roman" pitchFamily="18" charset="0"/>
              <a:cs typeface="Times New Roman" pitchFamily="18" charset="0"/>
            </a:endParaRPr>
          </a:p>
        </p:txBody>
      </p:sp>
      <p:sp>
        <p:nvSpPr>
          <p:cNvPr id="82" name="Shape 8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buNone/>
            </a:pPr>
            <a:r>
              <a:rPr lang="en" sz="2400" dirty="0">
                <a:latin typeface="Times New Roman" pitchFamily="18" charset="0"/>
                <a:cs typeface="Times New Roman" pitchFamily="18" charset="0"/>
              </a:rPr>
              <a:t>1</a:t>
            </a:r>
            <a:r>
              <a:rPr lang="en" sz="2800" dirty="0">
                <a:latin typeface="Times New Roman" pitchFamily="18" charset="0"/>
                <a:cs typeface="Times New Roman" pitchFamily="18" charset="0"/>
              </a:rPr>
              <a:t>. Size of bug report corpus </a:t>
            </a:r>
          </a:p>
          <a:p>
            <a:endParaRPr sz="3600" dirty="0">
              <a:latin typeface="Times New Roman" pitchFamily="18" charset="0"/>
              <a:cs typeface="Times New Roman" pitchFamily="18" charset="0"/>
            </a:endParaRPr>
          </a:p>
          <a:p>
            <a:pPr lvl="0" rtl="0">
              <a:buNone/>
            </a:pPr>
            <a:r>
              <a:rPr lang="en" sz="2800" dirty="0">
                <a:latin typeface="Times New Roman" pitchFamily="18" charset="0"/>
                <a:cs typeface="Times New Roman" pitchFamily="18" charset="0"/>
              </a:rPr>
              <a:t>2.The annotation by non-experts in the projects</a:t>
            </a:r>
          </a:p>
          <a:p>
            <a:endParaRPr dirty="0">
              <a:latin typeface="Times New Roman" pitchFamily="18" charset="0"/>
              <a:cs typeface="Times New Roman" pitchFamily="18" charset="0"/>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buNone/>
            </a:pPr>
            <a:r>
              <a:rPr lang="en" dirty="0">
                <a:latin typeface="Times New Roman" pitchFamily="18" charset="0"/>
                <a:cs typeface="Times New Roman" pitchFamily="18" charset="0"/>
              </a:rPr>
              <a:t>Discussion</a:t>
            </a:r>
          </a:p>
        </p:txBody>
      </p:sp>
      <p:sp>
        <p:nvSpPr>
          <p:cNvPr id="88" name="Shape 8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lnSpc>
                <a:spcPct val="115000"/>
              </a:lnSpc>
              <a:buClr>
                <a:schemeClr val="dk1"/>
              </a:buClr>
              <a:buSzPct val="100000"/>
              <a:buFont typeface="Arial"/>
              <a:buAutoNum type="arabicPeriod"/>
            </a:pPr>
            <a:r>
              <a:rPr lang="en" dirty="0">
                <a:latin typeface="Times New Roman" pitchFamily="18" charset="0"/>
                <a:cs typeface="Times New Roman" pitchFamily="18" charset="0"/>
              </a:rPr>
              <a:t>Using a Bug Report Summary</a:t>
            </a:r>
          </a:p>
          <a:p>
            <a:pPr marL="457200" lvl="0" indent="-419100" rtl="0">
              <a:lnSpc>
                <a:spcPct val="115000"/>
              </a:lnSpc>
              <a:buClr>
                <a:schemeClr val="dk1"/>
              </a:buClr>
              <a:buSzPct val="100000"/>
              <a:buFont typeface="Arial"/>
              <a:buAutoNum type="arabicPeriod"/>
            </a:pPr>
            <a:r>
              <a:rPr lang="en" dirty="0">
                <a:latin typeface="Times New Roman" pitchFamily="18" charset="0"/>
                <a:cs typeface="Times New Roman" pitchFamily="18" charset="0"/>
              </a:rPr>
              <a:t>Summarizing Other Project Artifacts	</a:t>
            </a:r>
          </a:p>
          <a:p>
            <a:pPr marL="457200" lvl="0" indent="-419100" rtl="0">
              <a:lnSpc>
                <a:spcPct val="115000"/>
              </a:lnSpc>
              <a:buClr>
                <a:schemeClr val="dk1"/>
              </a:buClr>
              <a:buSzPct val="100000"/>
              <a:buFont typeface="Arial"/>
              <a:buAutoNum type="arabicPeriod"/>
            </a:pPr>
            <a:r>
              <a:rPr lang="en" dirty="0">
                <a:latin typeface="Times New Roman" pitchFamily="18" charset="0"/>
                <a:cs typeface="Times New Roman" pitchFamily="18" charset="0"/>
              </a:rPr>
              <a:t>Improving a Bug Report Summarizer</a:t>
            </a:r>
          </a:p>
          <a:p>
            <a:pPr marL="914400" lvl="1" indent="-381000" rtl="0">
              <a:lnSpc>
                <a:spcPct val="115000"/>
              </a:lnSpc>
              <a:buClr>
                <a:schemeClr val="dk1"/>
              </a:buClr>
              <a:buSzPct val="80000"/>
              <a:buFont typeface="Arial"/>
              <a:buAutoNum type="alphaLcPeriod"/>
            </a:pPr>
            <a:r>
              <a:rPr lang="en" dirty="0">
                <a:latin typeface="Times New Roman" pitchFamily="18" charset="0"/>
                <a:cs typeface="Times New Roman" pitchFamily="18" charset="0"/>
              </a:rPr>
              <a:t>Generalizing the summarizer</a:t>
            </a:r>
          </a:p>
          <a:p>
            <a:pPr marL="914400" lvl="1" indent="-381000" rtl="0">
              <a:lnSpc>
                <a:spcPct val="115000"/>
              </a:lnSpc>
              <a:buClr>
                <a:schemeClr val="dk1"/>
              </a:buClr>
              <a:buSzPct val="80000"/>
              <a:buFont typeface="Arial"/>
              <a:buAutoNum type="alphaLcPeriod"/>
            </a:pPr>
            <a:r>
              <a:rPr lang="en" dirty="0">
                <a:latin typeface="Times New Roman" pitchFamily="18" charset="0"/>
                <a:cs typeface="Times New Roman" pitchFamily="18" charset="0"/>
              </a:rPr>
              <a:t>Augmenting the set of features</a:t>
            </a:r>
          </a:p>
          <a:p>
            <a:pPr marL="914400" lvl="1" indent="-381000" rtl="0">
              <a:lnSpc>
                <a:spcPct val="115000"/>
              </a:lnSpc>
              <a:buClr>
                <a:schemeClr val="dk1"/>
              </a:buClr>
              <a:buSzPct val="80000"/>
              <a:buFont typeface="Arial"/>
              <a:buAutoNum type="alphaLcPeriod"/>
            </a:pPr>
            <a:r>
              <a:rPr lang="en" dirty="0">
                <a:latin typeface="Times New Roman" pitchFamily="18" charset="0"/>
                <a:cs typeface="Times New Roman" pitchFamily="18" charset="0"/>
              </a:rPr>
              <a:t>Using the intent of sentences</a:t>
            </a:r>
          </a:p>
          <a:p>
            <a:pPr marL="914400" lvl="1" indent="-381000" rtl="0">
              <a:lnSpc>
                <a:spcPct val="115000"/>
              </a:lnSpc>
              <a:buClr>
                <a:schemeClr val="dk1"/>
              </a:buClr>
              <a:buSzPct val="80000"/>
              <a:buFont typeface="Arial"/>
              <a:buAutoNum type="alphaLcPeriod"/>
            </a:pPr>
            <a:r>
              <a:rPr lang="en" dirty="0">
                <a:latin typeface="Times New Roman" pitchFamily="18" charset="0"/>
                <a:cs typeface="Times New Roman" pitchFamily="18" charset="0"/>
              </a:rPr>
              <a:t>Using abstractive summarizer</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dirty="0">
                <a:latin typeface="Times New Roman" pitchFamily="18" charset="0"/>
                <a:cs typeface="Times New Roman" pitchFamily="18" charset="0"/>
              </a:rPr>
              <a:t>Summary</a:t>
            </a:r>
          </a:p>
        </p:txBody>
      </p:sp>
      <p:sp>
        <p:nvSpPr>
          <p:cNvPr id="94" name="Shape 9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00000"/>
              <a:buFont typeface="Arial"/>
              <a:buAutoNum type="arabicPeriod"/>
            </a:pPr>
            <a:r>
              <a:rPr lang="en" sz="2800" dirty="0">
                <a:latin typeface="Times New Roman" pitchFamily="18" charset="0"/>
                <a:cs typeface="Times New Roman" pitchFamily="18" charset="0"/>
              </a:rPr>
              <a:t>Conversion-based extractive summary generators can produce summaries </a:t>
            </a:r>
            <a:r>
              <a:rPr lang="en" sz="2800" u="sng" dirty="0">
                <a:latin typeface="Times New Roman" pitchFamily="18" charset="0"/>
                <a:cs typeface="Times New Roman" pitchFamily="18" charset="0"/>
              </a:rPr>
              <a:t>better</a:t>
            </a:r>
            <a:r>
              <a:rPr lang="en" sz="2800" dirty="0">
                <a:latin typeface="Times New Roman" pitchFamily="18" charset="0"/>
                <a:cs typeface="Times New Roman" pitchFamily="18" charset="0"/>
              </a:rPr>
              <a:t> than a random classifier.</a:t>
            </a:r>
          </a:p>
          <a:p>
            <a:pPr marL="457200" lvl="0" indent="-419100" rtl="0">
              <a:buClr>
                <a:schemeClr val="dk1"/>
              </a:buClr>
              <a:buSzPct val="100000"/>
              <a:buFont typeface="Arial"/>
              <a:buAutoNum type="arabicPeriod"/>
            </a:pPr>
            <a:r>
              <a:rPr lang="en" sz="2800" dirty="0">
                <a:latin typeface="Times New Roman" pitchFamily="18" charset="0"/>
                <a:cs typeface="Times New Roman" pitchFamily="18" charset="0"/>
              </a:rPr>
              <a:t>An extractive summary generator trained on bug reports produces </a:t>
            </a:r>
            <a:r>
              <a:rPr lang="en" sz="2800" u="sng" dirty="0">
                <a:latin typeface="Times New Roman" pitchFamily="18" charset="0"/>
                <a:cs typeface="Times New Roman" pitchFamily="18" charset="0"/>
              </a:rPr>
              <a:t>best</a:t>
            </a:r>
            <a:r>
              <a:rPr lang="en" sz="2800" dirty="0">
                <a:latin typeface="Times New Roman" pitchFamily="18" charset="0"/>
                <a:cs typeface="Times New Roman" pitchFamily="18" charset="0"/>
              </a:rPr>
              <a:t> results.</a:t>
            </a:r>
          </a:p>
          <a:p>
            <a:pPr marL="457200" lvl="0" indent="-419100" rtl="0">
              <a:buClr>
                <a:schemeClr val="dk1"/>
              </a:buClr>
              <a:buSzPct val="100000"/>
              <a:buFont typeface="Arial"/>
              <a:buAutoNum type="arabicPeriod"/>
            </a:pPr>
            <a:r>
              <a:rPr lang="en" sz="2800" dirty="0">
                <a:latin typeface="Times New Roman" pitchFamily="18" charset="0"/>
                <a:cs typeface="Times New Roman" pitchFamily="18" charset="0"/>
              </a:rPr>
              <a:t>The generated summaries contain </a:t>
            </a:r>
            <a:r>
              <a:rPr lang="en" sz="2800" u="sng" dirty="0">
                <a:latin typeface="Times New Roman" pitchFamily="18" charset="0"/>
                <a:cs typeface="Times New Roman" pitchFamily="18" charset="0"/>
              </a:rPr>
              <a:t>important</a:t>
            </a:r>
            <a:r>
              <a:rPr lang="en" sz="2800" dirty="0">
                <a:latin typeface="Times New Roman" pitchFamily="18" charset="0"/>
                <a:cs typeface="Times New Roman" pitchFamily="18" charset="0"/>
              </a:rPr>
              <a:t> points from original reports and are </a:t>
            </a:r>
            <a:r>
              <a:rPr lang="en" sz="2800" u="sng" dirty="0">
                <a:latin typeface="Times New Roman" pitchFamily="18" charset="0"/>
                <a:cs typeface="Times New Roman" pitchFamily="18" charset="0"/>
              </a:rPr>
              <a:t>coherent</a:t>
            </a:r>
            <a:r>
              <a:rPr lang="en" sz="2800" dirty="0">
                <a:latin typeface="Times New Roman" pitchFamily="18" charset="0"/>
                <a:cs typeface="Times New Roman" pitchFamily="18" charset="0"/>
              </a:rPr>
              <a:t>. </a:t>
            </a:r>
          </a:p>
          <a:p>
            <a:pPr marL="457200" lvl="0" indent="-419100">
              <a:buClr>
                <a:schemeClr val="dk1"/>
              </a:buClr>
              <a:buSzPct val="100000"/>
              <a:buFont typeface="Arial"/>
              <a:buAutoNum type="arabicPeriod"/>
            </a:pPr>
            <a:r>
              <a:rPr lang="en" sz="2800" dirty="0">
                <a:latin typeface="Times New Roman" pitchFamily="18" charset="0"/>
                <a:cs typeface="Times New Roman" pitchFamily="18" charset="0"/>
              </a:rPr>
              <a:t>The work open up possibilities for </a:t>
            </a:r>
            <a:r>
              <a:rPr lang="en" sz="2800" u="sng" dirty="0">
                <a:latin typeface="Times New Roman" pitchFamily="18" charset="0"/>
                <a:cs typeface="Times New Roman" pitchFamily="18" charset="0"/>
              </a:rPr>
              <a:t>recommending duplicate bug reports</a:t>
            </a:r>
            <a:r>
              <a:rPr lang="en" sz="2800" dirty="0">
                <a:latin typeface="Times New Roman" pitchFamily="18" charset="0"/>
                <a:cs typeface="Times New Roman" pitchFamily="18" charset="0"/>
              </a:rPr>
              <a:t> and </a:t>
            </a:r>
            <a:r>
              <a:rPr lang="en" sz="2800" u="sng" dirty="0">
                <a:latin typeface="Times New Roman" pitchFamily="18" charset="0"/>
                <a:cs typeface="Times New Roman" pitchFamily="18" charset="0"/>
              </a:rPr>
              <a:t>summarizing other software project artifacts</a:t>
            </a:r>
            <a:r>
              <a:rPr lang="en" sz="2800" dirty="0">
                <a:latin typeface="Times New Roman" pitchFamily="18" charset="0"/>
                <a:cs typeface="Times New Roman" pitchFamily="18" charset="0"/>
              </a:rPr>
              <a:t>.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hool.discoveryeducation.com/clipart/images/thanks.gif"/>
          <p:cNvPicPr>
            <a:picLocks noChangeAspect="1" noChangeArrowheads="1"/>
          </p:cNvPicPr>
          <p:nvPr/>
        </p:nvPicPr>
        <p:blipFill>
          <a:blip r:embed="rId2" cstate="print"/>
          <a:srcRect/>
          <a:stretch>
            <a:fillRect/>
          </a:stretch>
        </p:blipFill>
        <p:spPr bwMode="auto">
          <a:xfrm>
            <a:off x="1981200" y="1524000"/>
            <a:ext cx="4762500" cy="33337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09600" y="1516152"/>
            <a:ext cx="8077200" cy="3506442"/>
            <a:chOff x="609600" y="381000"/>
            <a:chExt cx="8077200" cy="3506442"/>
          </a:xfrm>
        </p:grpSpPr>
        <p:sp>
          <p:nvSpPr>
            <p:cNvPr id="4" name="TextBox 3"/>
            <p:cNvSpPr txBox="1"/>
            <p:nvPr/>
          </p:nvSpPr>
          <p:spPr>
            <a:xfrm>
              <a:off x="609600" y="381000"/>
              <a:ext cx="8077200" cy="1077218"/>
            </a:xfrm>
            <a:prstGeom prst="rect">
              <a:avLst/>
            </a:prstGeom>
            <a:noFill/>
          </p:spPr>
          <p:txBody>
            <a:bodyPr wrap="square" rtlCol="0">
              <a:spAutoFit/>
            </a:bodyPr>
            <a:lstStyle/>
            <a:p>
              <a:r>
                <a:rPr lang="en-US" sz="2000" dirty="0" smtClean="0">
                  <a:latin typeface="Times New Roman" pitchFamily="18" charset="0"/>
                  <a:cs typeface="Times New Roman" pitchFamily="18" charset="0"/>
                </a:rPr>
                <a:t>In addition,</a:t>
              </a:r>
            </a:p>
            <a:p>
              <a:r>
                <a:rPr lang="en-US" sz="2400" dirty="0" smtClean="0">
                  <a:latin typeface="Times New Roman" pitchFamily="18" charset="0"/>
                  <a:cs typeface="Times New Roman" pitchFamily="18" charset="0"/>
                </a:rPr>
                <a:t>READ LIBRARY DOCUMENTATIONS</a:t>
              </a:r>
              <a:r>
                <a:rPr lang="en-US" sz="2000" dirty="0" smtClean="0">
                  <a:latin typeface="Times New Roman" pitchFamily="18" charset="0"/>
                  <a:cs typeface="Times New Roman" pitchFamily="18" charset="0"/>
                </a:rPr>
                <a:t> associated with the bug to get a better understanding of the class/situation</a:t>
              </a:r>
              <a:endParaRPr lang="en-US" sz="2000" dirty="0">
                <a:latin typeface="Times New Roman" pitchFamily="18" charset="0"/>
                <a:cs typeface="Times New Roman" pitchFamily="18" charset="0"/>
              </a:endParaRPr>
            </a:p>
          </p:txBody>
        </p:sp>
        <p:pic>
          <p:nvPicPr>
            <p:cNvPr id="4098" name="Picture 2" descr="C:\Users\Aditi\Desktop\Pics for Flash Tak\MC900157011.WMF"/>
            <p:cNvPicPr>
              <a:picLocks noChangeAspect="1" noChangeArrowheads="1"/>
            </p:cNvPicPr>
            <p:nvPr/>
          </p:nvPicPr>
          <p:blipFill>
            <a:blip r:embed="rId3" cstate="print"/>
            <a:srcRect/>
            <a:stretch>
              <a:fillRect/>
            </a:stretch>
          </p:blipFill>
          <p:spPr bwMode="auto">
            <a:xfrm>
              <a:off x="6324600" y="1295400"/>
              <a:ext cx="2125663" cy="2592042"/>
            </a:xfrm>
            <a:prstGeom prst="rect">
              <a:avLst/>
            </a:prstGeom>
            <a:noFill/>
          </p:spPr>
        </p:pic>
        <p:cxnSp>
          <p:nvCxnSpPr>
            <p:cNvPr id="7" name="Straight Arrow Connector 6"/>
            <p:cNvCxnSpPr/>
            <p:nvPr/>
          </p:nvCxnSpPr>
          <p:spPr>
            <a:xfrm>
              <a:off x="2590800" y="1524000"/>
              <a:ext cx="0" cy="990600"/>
            </a:xfrm>
            <a:prstGeom prst="straightConnector1">
              <a:avLst/>
            </a:prstGeom>
            <a:ln w="635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2590800"/>
              <a:ext cx="5715000" cy="1200329"/>
            </a:xfrm>
            <a:prstGeom prst="rect">
              <a:avLst/>
            </a:prstGeom>
            <a:noFill/>
          </p:spPr>
          <p:txBody>
            <a:bodyPr wrap="square" rtlCol="0">
              <a:spAutoFit/>
            </a:bodyPr>
            <a:lstStyle/>
            <a:p>
              <a:pPr>
                <a:buFont typeface="Arial" pitchFamily="34" charset="0"/>
                <a:buChar char="•"/>
              </a:pPr>
              <a:r>
                <a:rPr lang="en-US" sz="2400" dirty="0" smtClean="0">
                  <a:solidFill>
                    <a:srgbClr val="FF0000"/>
                  </a:solidFill>
                  <a:latin typeface="Times New Roman" pitchFamily="18" charset="0"/>
                  <a:cs typeface="Times New Roman" pitchFamily="18" charset="0"/>
                </a:rPr>
                <a:t>ABANDON SEARCH</a:t>
              </a:r>
            </a:p>
            <a:p>
              <a:pPr>
                <a:buFont typeface="Arial" pitchFamily="34" charset="0"/>
                <a:buChar char="•"/>
              </a:pPr>
              <a:r>
                <a:rPr lang="en-US" sz="2400" dirty="0" smtClean="0">
                  <a:solidFill>
                    <a:srgbClr val="FF0000"/>
                  </a:solidFill>
                  <a:latin typeface="Times New Roman" pitchFamily="18" charset="0"/>
                  <a:cs typeface="Times New Roman" pitchFamily="18" charset="0"/>
                </a:rPr>
                <a:t>DUPLICATION</a:t>
              </a:r>
            </a:p>
            <a:p>
              <a:pPr>
                <a:buFont typeface="Arial" pitchFamily="34" charset="0"/>
                <a:buChar char="•"/>
              </a:pPr>
              <a:r>
                <a:rPr lang="en-US" sz="2400" dirty="0" smtClean="0">
                  <a:solidFill>
                    <a:srgbClr val="FF0000"/>
                  </a:solidFill>
                  <a:latin typeface="Times New Roman" pitchFamily="18" charset="0"/>
                  <a:cs typeface="Times New Roman" pitchFamily="18" charset="0"/>
                </a:rPr>
                <a:t>NON-OPTIMIZED WORK</a:t>
              </a:r>
            </a:p>
          </p:txBody>
        </p:sp>
      </p:grpSp>
      <p:sp>
        <p:nvSpPr>
          <p:cNvPr id="10" name="Title 1"/>
          <p:cNvSpPr txBox="1">
            <a:spLocks/>
          </p:cNvSpPr>
          <p:nvPr/>
        </p:nvSpPr>
        <p:spPr>
          <a:xfrm>
            <a:off x="7696200" y="38100"/>
            <a:ext cx="13716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latin typeface="Times New Roman" panose="02020603050405020304" pitchFamily="18" charset="0"/>
                <a:cs typeface="Times New Roman" panose="02020603050405020304" pitchFamily="18" charset="0"/>
              </a:rPr>
              <a:t>Problem</a:t>
            </a:r>
            <a:endParaRPr lang="en-US" sz="1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What could be helpful in such a scenario?</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76400"/>
            <a:ext cx="8229600" cy="4525963"/>
          </a:xfrm>
        </p:spPr>
        <p:txBody>
          <a:bodyPr>
            <a:normAutofit/>
          </a:bodyPr>
          <a:lstStyle/>
          <a:p>
            <a:r>
              <a:rPr lang="en-US" sz="2800" dirty="0" smtClean="0">
                <a:latin typeface="Times New Roman" pitchFamily="18" charset="0"/>
                <a:cs typeface="Times New Roman" pitchFamily="18" charset="0"/>
              </a:rPr>
              <a:t>Provide summary for each artifact</a:t>
            </a:r>
          </a:p>
          <a:p>
            <a:r>
              <a:rPr lang="en-US" sz="2800" dirty="0" smtClean="0">
                <a:latin typeface="Times New Roman" pitchFamily="18" charset="0"/>
                <a:cs typeface="Times New Roman" pitchFamily="18" charset="0"/>
              </a:rPr>
              <a:t>Optimally, the authors of artifacts </a:t>
            </a:r>
          </a:p>
          <a:p>
            <a:pPr>
              <a:buNone/>
            </a:pPr>
            <a:r>
              <a:rPr lang="en-US" sz="2800" dirty="0" smtClean="0">
                <a:latin typeface="Times New Roman" pitchFamily="18" charset="0"/>
                <a:cs typeface="Times New Roman" pitchFamily="18" charset="0"/>
              </a:rPr>
              <a:t>    may write an to help developers</a:t>
            </a:r>
          </a:p>
          <a:p>
            <a:pPr>
              <a:buNone/>
            </a:pPr>
            <a:r>
              <a:rPr lang="en-US" sz="2800" dirty="0" smtClean="0">
                <a:solidFill>
                  <a:srgbClr val="FF0000"/>
                </a:solidFill>
                <a:latin typeface="Times New Roman" pitchFamily="18" charset="0"/>
                <a:cs typeface="Times New Roman" pitchFamily="18" charset="0"/>
              </a:rPr>
              <a:t>NOT LIKELY TO OCCUR!</a:t>
            </a:r>
          </a:p>
          <a:p>
            <a:pPr>
              <a:buNone/>
            </a:pPr>
            <a:r>
              <a:rPr lang="en-US" sz="2800" dirty="0" smtClean="0">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Alternative? </a:t>
            </a:r>
          </a:p>
          <a:p>
            <a:r>
              <a:rPr lang="en-US" sz="2800" dirty="0" smtClean="0">
                <a:latin typeface="Times New Roman" pitchFamily="18" charset="0"/>
                <a:cs typeface="Times New Roman" pitchFamily="18" charset="0"/>
              </a:rPr>
              <a:t>Generate summaries through </a:t>
            </a:r>
            <a:r>
              <a:rPr lang="en-US" sz="2800" i="1" dirty="0" smtClean="0">
                <a:solidFill>
                  <a:srgbClr val="00B050"/>
                </a:solidFill>
                <a:latin typeface="Times New Roman" pitchFamily="18" charset="0"/>
                <a:cs typeface="Times New Roman" pitchFamily="18" charset="0"/>
              </a:rPr>
              <a:t>AUTOMATION</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Our focus: </a:t>
            </a:r>
            <a:r>
              <a:rPr lang="en-US" sz="2800" u="sng" dirty="0" smtClean="0">
                <a:latin typeface="Times New Roman" pitchFamily="18" charset="0"/>
                <a:cs typeface="Times New Roman" pitchFamily="18" charset="0"/>
              </a:rPr>
              <a:t>BUG REPORTS</a:t>
            </a:r>
            <a:endParaRPr lang="en-US" sz="2800" dirty="0">
              <a:latin typeface="Times New Roman" pitchFamily="18" charset="0"/>
              <a:cs typeface="Times New Roman" pitchFamily="18" charset="0"/>
            </a:endParaRPr>
          </a:p>
        </p:txBody>
      </p:sp>
      <p:pic>
        <p:nvPicPr>
          <p:cNvPr id="5122" name="Picture 2" descr="C:\Users\Aditi\Desktop\Pics for Flash Tak\help.JPG"/>
          <p:cNvPicPr>
            <a:picLocks noChangeAspect="1" noChangeArrowheads="1"/>
          </p:cNvPicPr>
          <p:nvPr/>
        </p:nvPicPr>
        <p:blipFill>
          <a:blip r:embed="rId3" cstate="print"/>
          <a:srcRect/>
          <a:stretch>
            <a:fillRect/>
          </a:stretch>
        </p:blipFill>
        <p:spPr bwMode="auto">
          <a:xfrm>
            <a:off x="6858000" y="990600"/>
            <a:ext cx="1600200" cy="16002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4"/>
          <p:cNvSpPr/>
          <p:nvPr/>
        </p:nvSpPr>
        <p:spPr>
          <a:xfrm>
            <a:off x="114303" y="3352800"/>
            <a:ext cx="1447800" cy="9144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Times New Roman" pitchFamily="18" charset="0"/>
                <a:cs typeface="Times New Roman" pitchFamily="18" charset="0"/>
              </a:rPr>
              <a:t>Resembles a conversation</a:t>
            </a:r>
            <a:endParaRPr lang="en-US" sz="1600" dirty="0">
              <a:solidFill>
                <a:schemeClr val="tx1"/>
              </a:solidFill>
              <a:latin typeface="Times New Roman" pitchFamily="18" charset="0"/>
              <a:cs typeface="Times New Roman" pitchFamily="18" charset="0"/>
            </a:endParaRPr>
          </a:p>
        </p:txBody>
      </p:sp>
      <p:sp>
        <p:nvSpPr>
          <p:cNvPr id="4" name="TextBox 3"/>
          <p:cNvSpPr txBox="1"/>
          <p:nvPr/>
        </p:nvSpPr>
        <p:spPr>
          <a:xfrm>
            <a:off x="2895600" y="228600"/>
            <a:ext cx="3200400" cy="369332"/>
          </a:xfrm>
          <a:prstGeom prst="rect">
            <a:avLst/>
          </a:prstGeom>
          <a:noFill/>
          <a:ln>
            <a:noFill/>
          </a:ln>
        </p:spPr>
        <p:txBody>
          <a:bodyPr wrap="square" rtlCol="0">
            <a:spAutoFit/>
          </a:bodyPr>
          <a:lstStyle/>
          <a:p>
            <a:pPr algn="ctr"/>
            <a:r>
              <a:rPr lang="en-US" b="1" dirty="0" smtClean="0">
                <a:latin typeface="Bradley Hand ITC" pitchFamily="66" charset="0"/>
              </a:rPr>
              <a:t>Software artifact: Bug reports </a:t>
            </a:r>
            <a:endParaRPr lang="en-US" b="1" dirty="0">
              <a:latin typeface="Bradley Hand ITC" pitchFamily="66" charset="0"/>
            </a:endParaRPr>
          </a:p>
        </p:txBody>
      </p:sp>
      <p:pic>
        <p:nvPicPr>
          <p:cNvPr id="3074" name="Picture 2"/>
          <p:cNvPicPr>
            <a:picLocks noChangeAspect="1" noChangeArrowheads="1"/>
          </p:cNvPicPr>
          <p:nvPr/>
        </p:nvPicPr>
        <p:blipFill>
          <a:blip r:embed="rId3" cstate="print"/>
          <a:srcRect/>
          <a:stretch>
            <a:fillRect/>
          </a:stretch>
        </p:blipFill>
        <p:spPr bwMode="auto">
          <a:xfrm>
            <a:off x="2095500" y="685800"/>
            <a:ext cx="5143500" cy="6057900"/>
          </a:xfrm>
          <a:prstGeom prst="rect">
            <a:avLst/>
          </a:prstGeom>
          <a:noFill/>
          <a:ln w="9525">
            <a:noFill/>
            <a:miter lim="800000"/>
            <a:headEnd/>
            <a:tailEnd/>
          </a:ln>
        </p:spPr>
      </p:pic>
      <p:sp>
        <p:nvSpPr>
          <p:cNvPr id="6" name="Right Brace 5"/>
          <p:cNvSpPr/>
          <p:nvPr/>
        </p:nvSpPr>
        <p:spPr>
          <a:xfrm>
            <a:off x="7086600" y="2895600"/>
            <a:ext cx="381000" cy="762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7467600" y="3048000"/>
            <a:ext cx="1295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Sentences</a:t>
            </a:r>
            <a:endParaRPr lang="en-US" dirty="0">
              <a:latin typeface="Times New Roman" pitchFamily="18" charset="0"/>
              <a:cs typeface="Times New Roman" pitchFamily="18" charset="0"/>
            </a:endParaRPr>
          </a:p>
        </p:txBody>
      </p:sp>
      <p:sp>
        <p:nvSpPr>
          <p:cNvPr id="8" name="Right Brace 7"/>
          <p:cNvSpPr/>
          <p:nvPr/>
        </p:nvSpPr>
        <p:spPr>
          <a:xfrm>
            <a:off x="7146471" y="5943600"/>
            <a:ext cx="304800" cy="609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527471" y="6036129"/>
            <a:ext cx="1295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Sentences</a:t>
            </a:r>
            <a:endParaRPr lang="en-US" dirty="0">
              <a:latin typeface="Times New Roman" pitchFamily="18" charset="0"/>
              <a:cs typeface="Times New Roman" pitchFamily="18" charset="0"/>
            </a:endParaRPr>
          </a:p>
        </p:txBody>
      </p:sp>
      <p:sp>
        <p:nvSpPr>
          <p:cNvPr id="10" name="TextBox 9"/>
          <p:cNvSpPr txBox="1"/>
          <p:nvPr/>
        </p:nvSpPr>
        <p:spPr>
          <a:xfrm>
            <a:off x="7483929" y="4844142"/>
            <a:ext cx="1295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Sentences</a:t>
            </a:r>
            <a:endParaRPr lang="en-US" dirty="0">
              <a:latin typeface="Times New Roman" pitchFamily="18" charset="0"/>
              <a:cs typeface="Times New Roman" pitchFamily="18" charset="0"/>
            </a:endParaRPr>
          </a:p>
        </p:txBody>
      </p:sp>
      <p:sp>
        <p:nvSpPr>
          <p:cNvPr id="11" name="TextBox 10"/>
          <p:cNvSpPr txBox="1"/>
          <p:nvPr/>
        </p:nvSpPr>
        <p:spPr>
          <a:xfrm>
            <a:off x="7467600" y="4050268"/>
            <a:ext cx="12954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Sentences</a:t>
            </a:r>
            <a:endParaRPr lang="en-US" dirty="0">
              <a:latin typeface="Times New Roman" pitchFamily="18" charset="0"/>
              <a:cs typeface="Times New Roman" pitchFamily="18" charset="0"/>
            </a:endParaRPr>
          </a:p>
        </p:txBody>
      </p:sp>
      <p:sp>
        <p:nvSpPr>
          <p:cNvPr id="12" name="Right Brace 11"/>
          <p:cNvSpPr/>
          <p:nvPr/>
        </p:nvSpPr>
        <p:spPr>
          <a:xfrm>
            <a:off x="7130142" y="3962400"/>
            <a:ext cx="228600" cy="533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7086600" y="4800600"/>
            <a:ext cx="304800" cy="45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1295400" y="2133600"/>
            <a:ext cx="762000" cy="4419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5" name="Picture 3" descr="C:\Users\Aditi\Downloads\MC900088870.WMF"/>
          <p:cNvPicPr>
            <a:picLocks noChangeAspect="1" noChangeArrowheads="1"/>
          </p:cNvPicPr>
          <p:nvPr/>
        </p:nvPicPr>
        <p:blipFill>
          <a:blip r:embed="rId4" cstate="print"/>
          <a:srcRect/>
          <a:stretch>
            <a:fillRect/>
          </a:stretch>
        </p:blipFill>
        <p:spPr bwMode="auto">
          <a:xfrm>
            <a:off x="81646" y="4659084"/>
            <a:ext cx="1408614" cy="1747837"/>
          </a:xfrm>
          <a:prstGeom prst="rect">
            <a:avLst/>
          </a:prstGeom>
          <a:noFill/>
        </p:spPr>
      </p:pic>
      <p:grpSp>
        <p:nvGrpSpPr>
          <p:cNvPr id="45" name="Group 44"/>
          <p:cNvGrpSpPr/>
          <p:nvPr/>
        </p:nvGrpSpPr>
        <p:grpSpPr>
          <a:xfrm>
            <a:off x="1981200" y="625929"/>
            <a:ext cx="5029200" cy="6003471"/>
            <a:chOff x="1981200" y="625929"/>
            <a:chExt cx="5029200" cy="6003471"/>
          </a:xfrm>
        </p:grpSpPr>
        <p:sp>
          <p:nvSpPr>
            <p:cNvPr id="17" name="Oval 16"/>
            <p:cNvSpPr/>
            <p:nvPr/>
          </p:nvSpPr>
          <p:spPr>
            <a:xfrm>
              <a:off x="3058884" y="625929"/>
              <a:ext cx="2667000" cy="3048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0" y="2667000"/>
              <a:ext cx="4953000" cy="10668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057400" y="4114800"/>
              <a:ext cx="4800600" cy="457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057400" y="4860471"/>
              <a:ext cx="4876800" cy="4572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57400" y="5638800"/>
              <a:ext cx="4953000" cy="99060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17" idx="5"/>
            </p:cNvCxnSpPr>
            <p:nvPr/>
          </p:nvCxnSpPr>
          <p:spPr>
            <a:xfrm>
              <a:off x="5335311" y="886092"/>
              <a:ext cx="989289" cy="256908"/>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334000" y="1371600"/>
              <a:ext cx="914400" cy="12954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7"/>
            </p:cNvCxnSpPr>
            <p:nvPr/>
          </p:nvCxnSpPr>
          <p:spPr>
            <a:xfrm flipV="1">
              <a:off x="6154968" y="1600200"/>
              <a:ext cx="474432" cy="2581555"/>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410200" y="1524000"/>
              <a:ext cx="1066800" cy="41148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781800" y="1676400"/>
              <a:ext cx="76200" cy="32766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6400800" y="1066800"/>
            <a:ext cx="2209800" cy="369332"/>
          </a:xfrm>
          <a:prstGeom prst="rect">
            <a:avLst/>
          </a:prstGeom>
          <a:noFill/>
        </p:spPr>
        <p:txBody>
          <a:bodyPr wrap="square" rtlCol="0">
            <a:spAutoFit/>
          </a:bodyPr>
          <a:lstStyle/>
          <a:p>
            <a:r>
              <a:rPr lang="en-US" b="1" dirty="0" smtClean="0">
                <a:solidFill>
                  <a:schemeClr val="accent2">
                    <a:lumMod val="75000"/>
                  </a:schemeClr>
                </a:solidFill>
                <a:latin typeface="Times New Roman" pitchFamily="18" charset="0"/>
                <a:cs typeface="Times New Roman" pitchFamily="18" charset="0"/>
              </a:rPr>
              <a:t>Free-form text</a:t>
            </a:r>
            <a:endParaRPr lang="en-US" b="1" dirty="0">
              <a:solidFill>
                <a:schemeClr val="accent2">
                  <a:lumMod val="7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latin typeface="Times New Roman" panose="02020603050405020304" pitchFamily="18" charset="0"/>
                <a:cs typeface="Times New Roman" panose="02020603050405020304" pitchFamily="18" charset="0"/>
              </a:rPr>
              <a:t>Motivation for bug reports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1"/>
            <a:ext cx="8229600" cy="3810000"/>
          </a:xfrm>
        </p:spPr>
        <p:txBody>
          <a:bodyPr>
            <a:normAutofit fontScale="92500"/>
          </a:bodyPr>
          <a:lstStyle/>
          <a:p>
            <a:r>
              <a:rPr lang="en-US" sz="2800" dirty="0" smtClean="0">
                <a:latin typeface="Times New Roman" panose="02020603050405020304" pitchFamily="18" charset="0"/>
                <a:cs typeface="Times New Roman" panose="02020603050405020304" pitchFamily="18" charset="0"/>
              </a:rPr>
              <a:t>Contain substantial knowledge about a software development</a:t>
            </a:r>
          </a:p>
          <a:p>
            <a:r>
              <a:rPr lang="en-US" sz="2800" dirty="0" smtClean="0">
                <a:latin typeface="Times New Roman" panose="02020603050405020304" pitchFamily="18" charset="0"/>
                <a:cs typeface="Times New Roman" panose="02020603050405020304" pitchFamily="18" charset="0"/>
              </a:rPr>
              <a:t>As many repositories experience a high rate of change in the information stored [</a:t>
            </a:r>
            <a:r>
              <a:rPr lang="en-US" sz="2800" dirty="0" err="1" smtClean="0">
                <a:latin typeface="Times New Roman" panose="02020603050405020304" pitchFamily="18" charset="0"/>
                <a:cs typeface="Times New Roman" panose="02020603050405020304" pitchFamily="18" charset="0"/>
              </a:rPr>
              <a:t>Anvik</a:t>
            </a:r>
            <a:r>
              <a:rPr lang="en-US" sz="2800"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et al.</a:t>
            </a:r>
            <a:r>
              <a:rPr lang="en-US" sz="2800" dirty="0" smtClean="0">
                <a:latin typeface="Times New Roman" panose="02020603050405020304" pitchFamily="18" charset="0"/>
                <a:cs typeface="Times New Roman" panose="02020603050405020304" pitchFamily="18" charset="0"/>
              </a:rPr>
              <a:t> 2005]</a:t>
            </a:r>
          </a:p>
          <a:p>
            <a:pPr lvl="1"/>
            <a:r>
              <a:rPr lang="en-US" sz="2400" dirty="0" smtClean="0">
                <a:latin typeface="Times New Roman" panose="02020603050405020304" pitchFamily="18" charset="0"/>
                <a:cs typeface="Times New Roman" panose="02020603050405020304" pitchFamily="18" charset="0"/>
              </a:rPr>
              <a:t>Techniques to provide recommenders for assigning a report[</a:t>
            </a:r>
            <a:r>
              <a:rPr lang="en-US" sz="2400" dirty="0" err="1" smtClean="0">
                <a:latin typeface="Times New Roman" panose="02020603050405020304" pitchFamily="18" charset="0"/>
                <a:cs typeface="Times New Roman" panose="02020603050405020304" pitchFamily="18" charset="0"/>
              </a:rPr>
              <a:t>Anvik</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et al.</a:t>
            </a:r>
            <a:r>
              <a:rPr lang="en-US" sz="2400" dirty="0" smtClean="0">
                <a:latin typeface="Times New Roman" panose="02020603050405020304" pitchFamily="18" charset="0"/>
                <a:cs typeface="Times New Roman" panose="02020603050405020304" pitchFamily="18" charset="0"/>
              </a:rPr>
              <a:t> 2006]</a:t>
            </a:r>
          </a:p>
          <a:p>
            <a:pPr lvl="1"/>
            <a:r>
              <a:rPr lang="en-US" sz="2400" dirty="0" smtClean="0">
                <a:latin typeface="Times New Roman" panose="02020603050405020304" pitchFamily="18" charset="0"/>
                <a:cs typeface="Times New Roman" panose="02020603050405020304" pitchFamily="18" charset="0"/>
              </a:rPr>
              <a:t>Detect duplicate reports [</a:t>
            </a:r>
            <a:r>
              <a:rPr lang="en-US" sz="2400" dirty="0" err="1" smtClean="0">
                <a:latin typeface="Times New Roman" panose="02020603050405020304" pitchFamily="18" charset="0"/>
                <a:cs typeface="Times New Roman" panose="02020603050405020304" pitchFamily="18" charset="0"/>
              </a:rPr>
              <a:t>Runeson</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et al. </a:t>
            </a:r>
            <a:r>
              <a:rPr lang="en-US" sz="2400" dirty="0" smtClean="0">
                <a:latin typeface="Times New Roman" panose="02020603050405020304" pitchFamily="18" charset="0"/>
                <a:cs typeface="Times New Roman" panose="02020603050405020304" pitchFamily="18" charset="0"/>
              </a:rPr>
              <a:t>2007, Wang </a:t>
            </a:r>
            <a:r>
              <a:rPr lang="en-US" sz="2400" i="1" dirty="0" smtClean="0">
                <a:latin typeface="Times New Roman" panose="02020603050405020304" pitchFamily="18" charset="0"/>
                <a:cs typeface="Times New Roman" panose="02020603050405020304" pitchFamily="18" charset="0"/>
              </a:rPr>
              <a:t>et al. </a:t>
            </a:r>
            <a:r>
              <a:rPr lang="en-US" sz="2400" dirty="0" smtClean="0">
                <a:latin typeface="Times New Roman" panose="02020603050405020304" pitchFamily="18" charset="0"/>
                <a:cs typeface="Times New Roman" panose="02020603050405020304" pitchFamily="18" charset="0"/>
              </a:rPr>
              <a:t>2008]</a:t>
            </a:r>
          </a:p>
          <a:p>
            <a:pPr lvl="1"/>
            <a:r>
              <a:rPr lang="en-US" sz="2400" dirty="0" smtClean="0">
                <a:latin typeface="Times New Roman" panose="02020603050405020304" pitchFamily="18" charset="0"/>
                <a:cs typeface="Times New Roman" panose="02020603050405020304" pitchFamily="18" charset="0"/>
              </a:rPr>
              <a:t>Other works: To improve bug reports, Asses bug report quality[</a:t>
            </a:r>
            <a:r>
              <a:rPr lang="en-US" sz="2400" dirty="0" err="1" smtClean="0">
                <a:latin typeface="Times New Roman" panose="02020603050405020304" pitchFamily="18" charset="0"/>
                <a:cs typeface="Times New Roman" panose="02020603050405020304" pitchFamily="18" charset="0"/>
              </a:rPr>
              <a:t>Bettenburg</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et al.</a:t>
            </a:r>
            <a:r>
              <a:rPr lang="en-US" sz="2400" dirty="0" smtClean="0">
                <a:latin typeface="Times New Roman" panose="02020603050405020304" pitchFamily="18" charset="0"/>
                <a:cs typeface="Times New Roman" panose="02020603050405020304" pitchFamily="18" charset="0"/>
              </a:rPr>
              <a:t> 2008]</a:t>
            </a:r>
          </a:p>
          <a:p>
            <a:pPr lvl="1">
              <a:buNone/>
            </a:pPr>
            <a:endParaRPr lang="en-US" sz="2400" dirty="0">
              <a:latin typeface="Times New Roman" panose="02020603050405020304" pitchFamily="18" charset="0"/>
              <a:cs typeface="Times New Roman" panose="02020603050405020304" pitchFamily="18" charset="0"/>
            </a:endParaRPr>
          </a:p>
          <a:p>
            <a:pPr lvl="1">
              <a:buNone/>
            </a:pPr>
            <a:endParaRPr lang="en-US" dirty="0"/>
          </a:p>
        </p:txBody>
      </p:sp>
      <p:sp>
        <p:nvSpPr>
          <p:cNvPr id="4" name="Title 1"/>
          <p:cNvSpPr txBox="1">
            <a:spLocks/>
          </p:cNvSpPr>
          <p:nvPr/>
        </p:nvSpPr>
        <p:spPr>
          <a:xfrm>
            <a:off x="7696200" y="38100"/>
            <a:ext cx="13716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latin typeface="Times New Roman" panose="02020603050405020304" pitchFamily="18" charset="0"/>
                <a:cs typeface="Times New Roman" panose="02020603050405020304" pitchFamily="18" charset="0"/>
              </a:rPr>
              <a:t>Related work</a:t>
            </a:r>
            <a:endParaRPr lang="en-US" sz="1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71600" y="5335274"/>
            <a:ext cx="6705600" cy="830997"/>
          </a:xfrm>
          <a:prstGeom prst="rect">
            <a:avLst/>
          </a:prstGeom>
          <a:noFill/>
        </p:spPr>
        <p:txBody>
          <a:bodyPr wrap="square" rtlCol="0">
            <a:spAutoFit/>
          </a:bodyPr>
          <a:lstStyle/>
          <a:p>
            <a:pPr marL="342900" lvl="1">
              <a:buNone/>
            </a:pPr>
            <a:r>
              <a:rPr lang="en-US" sz="2400" dirty="0">
                <a:solidFill>
                  <a:srgbClr val="FF0000"/>
                </a:solidFill>
                <a:latin typeface="Times New Roman" panose="02020603050405020304" pitchFamily="18" charset="0"/>
                <a:cs typeface="Times New Roman" panose="02020603050405020304" pitchFamily="18" charset="0"/>
              </a:rPr>
              <a:t>NONE TO EXTRACT MEANINGFUL SUMMARIES FOR DEVELOPERS </a:t>
            </a:r>
            <a:r>
              <a:rPr lang="en-US" dirty="0">
                <a:solidFill>
                  <a:srgbClr val="FF0000"/>
                </a:solidFill>
              </a:rPr>
              <a:t>!!!</a:t>
            </a:r>
          </a:p>
        </p:txBody>
      </p: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0" y="38100"/>
            <a:ext cx="1371600" cy="258762"/>
          </a:xfrm>
        </p:spPr>
        <p:txBody>
          <a:bodyPr>
            <a:noAutofit/>
          </a:bodyPr>
          <a:lstStyle/>
          <a:p>
            <a:r>
              <a:rPr lang="en-US" sz="1600" dirty="0" smtClean="0">
                <a:latin typeface="Times New Roman" panose="02020603050405020304" pitchFamily="18" charset="0"/>
                <a:cs typeface="Times New Roman" panose="02020603050405020304" pitchFamily="18" charset="0"/>
              </a:rPr>
              <a:t>Related work</a:t>
            </a:r>
            <a:endParaRPr lang="en-US" sz="1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828800" y="533400"/>
            <a:ext cx="5486400"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Generating summaries [Klimt </a:t>
            </a:r>
            <a:r>
              <a:rPr lang="en-US" sz="2400" i="1" dirty="0" smtClean="0">
                <a:latin typeface="Times New Roman" panose="02020603050405020304" pitchFamily="18" charset="0"/>
                <a:cs typeface="Times New Roman" panose="02020603050405020304" pitchFamily="18" charset="0"/>
              </a:rPr>
              <a:t>et al</a:t>
            </a:r>
            <a:r>
              <a:rPr lang="en-US" sz="2400" dirty="0" smtClean="0">
                <a:latin typeface="Times New Roman" panose="02020603050405020304" pitchFamily="18" charset="0"/>
                <a:cs typeface="Times New Roman" panose="02020603050405020304" pitchFamily="18" charset="0"/>
              </a:rPr>
              <a:t>. 2004]</a:t>
            </a:r>
            <a:endParaRPr lang="en-US" sz="2400" dirty="0">
              <a:latin typeface="Times New Roman" panose="02020603050405020304" pitchFamily="18" charset="0"/>
              <a:cs typeface="Times New Roman" panose="02020603050405020304" pitchFamily="18" charset="0"/>
            </a:endParaRPr>
          </a:p>
        </p:txBody>
      </p:sp>
      <p:sp>
        <p:nvSpPr>
          <p:cNvPr id="5" name="Flowchart: Process 4"/>
          <p:cNvSpPr/>
          <p:nvPr/>
        </p:nvSpPr>
        <p:spPr>
          <a:xfrm>
            <a:off x="1220724" y="1752600"/>
            <a:ext cx="1984248" cy="27432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tx1"/>
                </a:solidFill>
                <a:latin typeface="Times New Roman" panose="02020603050405020304" pitchFamily="18" charset="0"/>
                <a:cs typeface="Times New Roman" panose="02020603050405020304" pitchFamily="18" charset="0"/>
              </a:rPr>
              <a:t>Extractive</a:t>
            </a:r>
          </a:p>
          <a:p>
            <a:pPr algn="ctr"/>
            <a:endParaRPr lang="en-US" u="sng"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 Selects </a:t>
            </a:r>
            <a:r>
              <a:rPr lang="en-US" dirty="0">
                <a:solidFill>
                  <a:schemeClr val="tx1"/>
                </a:solidFill>
                <a:latin typeface="Times New Roman" panose="02020603050405020304" pitchFamily="18" charset="0"/>
                <a:cs typeface="Times New Roman" panose="02020603050405020304" pitchFamily="18" charset="0"/>
              </a:rPr>
              <a:t>a subset of existing sentences to form the summary</a:t>
            </a:r>
          </a:p>
          <a:p>
            <a:pPr algn="ctr"/>
            <a:endParaRPr lang="en-US" dirty="0"/>
          </a:p>
        </p:txBody>
      </p:sp>
      <p:sp>
        <p:nvSpPr>
          <p:cNvPr id="6" name="Flowchart: Process 5"/>
          <p:cNvSpPr/>
          <p:nvPr/>
        </p:nvSpPr>
        <p:spPr>
          <a:xfrm>
            <a:off x="5791200" y="1685925"/>
            <a:ext cx="1981200" cy="27432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smtClean="0">
              <a:solidFill>
                <a:schemeClr val="tx1"/>
              </a:solidFill>
              <a:latin typeface="Times New Roman" panose="02020603050405020304" pitchFamily="18" charset="0"/>
              <a:cs typeface="Times New Roman" panose="02020603050405020304" pitchFamily="18" charset="0"/>
            </a:endParaRPr>
          </a:p>
          <a:p>
            <a:pPr algn="ctr"/>
            <a:r>
              <a:rPr lang="en-US" u="sng" dirty="0" smtClean="0">
                <a:solidFill>
                  <a:schemeClr val="tx1"/>
                </a:solidFill>
                <a:latin typeface="Times New Roman" panose="02020603050405020304" pitchFamily="18" charset="0"/>
                <a:cs typeface="Times New Roman" panose="02020603050405020304" pitchFamily="18" charset="0"/>
              </a:rPr>
              <a:t>Abstractive</a:t>
            </a:r>
          </a:p>
          <a:p>
            <a:pPr algn="ctr"/>
            <a:endParaRPr lang="en-US" u="sng"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builds </a:t>
            </a:r>
            <a:r>
              <a:rPr lang="en-US" dirty="0">
                <a:solidFill>
                  <a:schemeClr val="tx1"/>
                </a:solidFill>
                <a:latin typeface="Times New Roman" panose="02020603050405020304" pitchFamily="18" charset="0"/>
                <a:cs typeface="Times New Roman" panose="02020603050405020304" pitchFamily="18" charset="0"/>
              </a:rPr>
              <a:t>an internal semantic </a:t>
            </a:r>
            <a:r>
              <a:rPr lang="en-US" dirty="0" smtClean="0">
                <a:solidFill>
                  <a:schemeClr val="tx1"/>
                </a:solidFill>
                <a:latin typeface="Times New Roman" panose="02020603050405020304" pitchFamily="18" charset="0"/>
                <a:cs typeface="Times New Roman" panose="02020603050405020304" pitchFamily="18" charset="0"/>
              </a:rPr>
              <a:t>representation </a:t>
            </a:r>
            <a:r>
              <a:rPr lang="en-US" dirty="0">
                <a:solidFill>
                  <a:schemeClr val="tx1"/>
                </a:solidFill>
                <a:latin typeface="Times New Roman" panose="02020603050405020304" pitchFamily="18" charset="0"/>
                <a:cs typeface="Times New Roman" panose="02020603050405020304" pitchFamily="18" charset="0"/>
              </a:rPr>
              <a:t>of the </a:t>
            </a:r>
            <a:r>
              <a:rPr lang="en-US" dirty="0" smtClean="0">
                <a:solidFill>
                  <a:schemeClr val="tx1"/>
                </a:solidFill>
                <a:latin typeface="Times New Roman" panose="02020603050405020304" pitchFamily="18" charset="0"/>
                <a:cs typeface="Times New Roman" panose="02020603050405020304" pitchFamily="18" charset="0"/>
              </a:rPr>
              <a:t>text, applies </a:t>
            </a:r>
            <a:r>
              <a:rPr lang="en-US" dirty="0">
                <a:solidFill>
                  <a:schemeClr val="tx1"/>
                </a:solidFill>
                <a:latin typeface="Times New Roman" panose="02020603050405020304" pitchFamily="18" charset="0"/>
                <a:cs typeface="Times New Roman" panose="02020603050405020304" pitchFamily="18" charset="0"/>
              </a:rPr>
              <a:t>NLP techniques to create a summary</a:t>
            </a:r>
          </a:p>
          <a:p>
            <a:pPr algn="ctr"/>
            <a:endParaRPr lang="en-US" dirty="0">
              <a:solidFill>
                <a:schemeClr val="tx1"/>
              </a:solidFill>
            </a:endParaRPr>
          </a:p>
        </p:txBody>
      </p:sp>
      <p:cxnSp>
        <p:nvCxnSpPr>
          <p:cNvPr id="8" name="Straight Arrow Connector 7"/>
          <p:cNvCxnSpPr>
            <a:stCxn id="4" idx="2"/>
            <a:endCxn id="5" idx="0"/>
          </p:cNvCxnSpPr>
          <p:nvPr/>
        </p:nvCxnSpPr>
        <p:spPr>
          <a:xfrm flipH="1">
            <a:off x="2212848" y="995065"/>
            <a:ext cx="2359152" cy="757535"/>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a:endCxn id="6" idx="0"/>
          </p:cNvCxnSpPr>
          <p:nvPr/>
        </p:nvCxnSpPr>
        <p:spPr>
          <a:xfrm>
            <a:off x="4572000" y="995065"/>
            <a:ext cx="2209800" cy="690860"/>
          </a:xfrm>
          <a:prstGeom prst="straightConnector1">
            <a:avLst/>
          </a:prstGeom>
          <a:ln w="25400">
            <a:solidFill>
              <a:schemeClr val="accent3"/>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Grad Student\Downloads\MC900441454.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96200" y="533400"/>
            <a:ext cx="1219200" cy="12192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Green check mark"/>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36470" y="3886200"/>
            <a:ext cx="1828800" cy="1828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out)">
                                      <p:cBhvr>
                                        <p:cTn id="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Times New Roman" panose="02020603050405020304" pitchFamily="18" charset="0"/>
                <a:cs typeface="Times New Roman" panose="02020603050405020304" pitchFamily="18" charset="0"/>
              </a:rPr>
              <a:t>State of the art: Extractive techniques for..</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000" dirty="0" smtClean="0">
                <a:latin typeface="Times New Roman" panose="02020603050405020304" pitchFamily="18" charset="0"/>
                <a:cs typeface="Times New Roman" panose="02020603050405020304" pitchFamily="18" charset="0"/>
              </a:rPr>
              <a:t>Meeting discussion [</a:t>
            </a:r>
            <a:r>
              <a:rPr lang="en-US" sz="2000" dirty="0" err="1" smtClean="0">
                <a:latin typeface="Times New Roman" panose="02020603050405020304" pitchFamily="18" charset="0"/>
                <a:cs typeface="Times New Roman" panose="02020603050405020304" pitchFamily="18" charset="0"/>
              </a:rPr>
              <a:t>Zechner</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et al</a:t>
            </a:r>
            <a:r>
              <a:rPr lang="en-US" sz="2000" dirty="0" smtClean="0">
                <a:latin typeface="Times New Roman" panose="02020603050405020304" pitchFamily="18" charset="0"/>
                <a:cs typeface="Times New Roman" panose="02020603050405020304" pitchFamily="18" charset="0"/>
              </a:rPr>
              <a:t>. 2002], telephone conversations [Zhu </a:t>
            </a:r>
            <a:r>
              <a:rPr lang="en-US" sz="2000" i="1" dirty="0" smtClean="0">
                <a:latin typeface="Times New Roman" panose="02020603050405020304" pitchFamily="18" charset="0"/>
                <a:cs typeface="Times New Roman" panose="02020603050405020304" pitchFamily="18" charset="0"/>
              </a:rPr>
              <a:t>et al.</a:t>
            </a:r>
            <a:r>
              <a:rPr lang="en-US" sz="2000" dirty="0" smtClean="0">
                <a:latin typeface="Times New Roman" panose="02020603050405020304" pitchFamily="18" charset="0"/>
                <a:cs typeface="Times New Roman" panose="02020603050405020304" pitchFamily="18" charset="0"/>
              </a:rPr>
              <a:t> 2006] and emails[</a:t>
            </a:r>
            <a:r>
              <a:rPr lang="en-US" sz="2000" dirty="0" err="1" smtClean="0">
                <a:latin typeface="Times New Roman" panose="02020603050405020304" pitchFamily="18" charset="0"/>
                <a:cs typeface="Times New Roman" panose="02020603050405020304" pitchFamily="18" charset="0"/>
              </a:rPr>
              <a:t>Rambow</a:t>
            </a:r>
            <a:r>
              <a:rPr lang="en-US" sz="2000" dirty="0" smtClean="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et al. </a:t>
            </a:r>
            <a:r>
              <a:rPr lang="en-US" sz="2000" dirty="0" smtClean="0">
                <a:latin typeface="Times New Roman" panose="02020603050405020304" pitchFamily="18" charset="0"/>
                <a:cs typeface="Times New Roman" panose="02020603050405020304" pitchFamily="18" charset="0"/>
              </a:rPr>
              <a:t>2004]</a:t>
            </a: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smtClean="0">
              <a:solidFill>
                <a:schemeClr val="accent2">
                  <a:lumMod val="75000"/>
                </a:schemeClr>
              </a:solidFill>
              <a:latin typeface="Times New Roman" panose="02020603050405020304" pitchFamily="18" charset="0"/>
              <a:cs typeface="Times New Roman" panose="02020603050405020304" pitchFamily="18" charset="0"/>
            </a:endParaRPr>
          </a:p>
          <a:p>
            <a:pPr marL="0" indent="0">
              <a:buNone/>
            </a:pPr>
            <a:endParaRPr lang="en-US" sz="2000" dirty="0" smtClean="0">
              <a:solidFill>
                <a:schemeClr val="accent2">
                  <a:lumMod val="75000"/>
                </a:schemeClr>
              </a:solidFill>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Murray </a:t>
            </a:r>
            <a:r>
              <a:rPr lang="en-US" sz="2000" i="1" dirty="0" smtClean="0">
                <a:latin typeface="Times New Roman" panose="02020603050405020304" pitchFamily="18" charset="0"/>
                <a:cs typeface="Times New Roman" panose="02020603050405020304" pitchFamily="18" charset="0"/>
              </a:rPr>
              <a:t>et al. </a:t>
            </a:r>
            <a:r>
              <a:rPr lang="en-US" sz="2000" dirty="0" smtClean="0">
                <a:latin typeface="Times New Roman" panose="02020603050405020304" pitchFamily="18" charset="0"/>
                <a:cs typeface="Times New Roman" panose="02020603050405020304" pitchFamily="18" charset="0"/>
              </a:rPr>
              <a:t>2008</a:t>
            </a:r>
            <a:r>
              <a:rPr lang="en-US" sz="2000" i="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Developed a summarizer for </a:t>
            </a:r>
            <a:r>
              <a:rPr lang="en-US" sz="2000" u="sng" dirty="0" smtClean="0">
                <a:latin typeface="Times New Roman" panose="02020603050405020304" pitchFamily="18" charset="0"/>
                <a:cs typeface="Times New Roman" panose="02020603050405020304" pitchFamily="18" charset="0"/>
              </a:rPr>
              <a:t>emails</a:t>
            </a:r>
            <a:r>
              <a:rPr lang="en-US" sz="2000" dirty="0" smtClean="0">
                <a:latin typeface="Times New Roman" panose="02020603050405020304" pitchFamily="18" charset="0"/>
                <a:cs typeface="Times New Roman" panose="02020603050405020304" pitchFamily="18" charset="0"/>
              </a:rPr>
              <a:t> and </a:t>
            </a:r>
            <a:r>
              <a:rPr lang="en-US" sz="2000" u="sng" dirty="0" smtClean="0">
                <a:latin typeface="Times New Roman" panose="02020603050405020304" pitchFamily="18" charset="0"/>
                <a:cs typeface="Times New Roman" panose="02020603050405020304" pitchFamily="18" charset="0"/>
              </a:rPr>
              <a:t>meetings</a:t>
            </a:r>
            <a:r>
              <a:rPr lang="en-US" sz="2000" dirty="0" smtClean="0">
                <a:latin typeface="Times New Roman" panose="02020603050405020304" pitchFamily="18" charset="0"/>
                <a:cs typeface="Times New Roman" panose="02020603050405020304" pitchFamily="18" charset="0"/>
              </a:rPr>
              <a:t>, found that general conversation systems competitive with state-of-the-art domain specific systems. </a:t>
            </a:r>
            <a:endParaRPr lang="en-US" sz="20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7696200" y="38100"/>
            <a:ext cx="1371600" cy="258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dirty="0" smtClean="0">
                <a:latin typeface="Times New Roman" panose="02020603050405020304" pitchFamily="18" charset="0"/>
                <a:cs typeface="Times New Roman" panose="02020603050405020304" pitchFamily="18" charset="0"/>
              </a:rPr>
              <a:t>Related work</a:t>
            </a:r>
            <a:endParaRPr lang="en-US" sz="1600" dirty="0">
              <a:latin typeface="Times New Roman" panose="02020603050405020304" pitchFamily="18" charset="0"/>
              <a:cs typeface="Times New Roman" panose="02020603050405020304" pitchFamily="18" charset="0"/>
            </a:endParaRPr>
          </a:p>
        </p:txBody>
      </p:sp>
      <p:pic>
        <p:nvPicPr>
          <p:cNvPr id="4098" name="Picture 2" descr="business,chairs,discussions,formal,meetings,men,office,people,sitting,tables,worki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47800" y="2438400"/>
            <a:ext cx="1295399" cy="129539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Screen bean character taking a phone call"/>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57600" y="2286000"/>
            <a:ext cx="1447800" cy="14478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Business metaphor of a computer monitor with e-mails coming out"/>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43600" y="2362200"/>
            <a:ext cx="1371600" cy="13716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0" name="Curved Connector 29"/>
          <p:cNvCxnSpPr/>
          <p:nvPr/>
        </p:nvCxnSpPr>
        <p:spPr>
          <a:xfrm rot="16200000" flipH="1">
            <a:off x="6743700" y="3124199"/>
            <a:ext cx="1676400" cy="990600"/>
          </a:xfrm>
          <a:prstGeom prst="curvedConnector3">
            <a:avLst>
              <a:gd name="adj1" fmla="val -10795"/>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slow" p14:dur="2000">
        <p:push/>
      </p:transition>
    </mc:Choice>
    <mc:Fallback>
      <p:transition spd="slow">
        <p:push/>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2519</TotalTime>
  <Words>3221</Words>
  <Application>Microsoft Office PowerPoint</Application>
  <PresentationFormat>On-screen Show (4:3)</PresentationFormat>
  <Paragraphs>276</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Summarizing Software Artifacts: A Case Study of Bug Reports </vt:lpstr>
      <vt:lpstr>Software Artifacts </vt:lpstr>
      <vt:lpstr>Slide 3</vt:lpstr>
      <vt:lpstr>Slide 4</vt:lpstr>
      <vt:lpstr>What could be helpful in such a scenario?</vt:lpstr>
      <vt:lpstr>Slide 6</vt:lpstr>
      <vt:lpstr>Motivation for bug reports</vt:lpstr>
      <vt:lpstr>Related work</vt:lpstr>
      <vt:lpstr>State of the art: Extractive techniques for..</vt:lpstr>
      <vt:lpstr>Overview of the technique and contribution</vt:lpstr>
      <vt:lpstr>Methodology: Forming the Bug report corpus</vt:lpstr>
      <vt:lpstr>Slide 12</vt:lpstr>
      <vt:lpstr> Annotated bug reports</vt:lpstr>
      <vt:lpstr>Kappa test for bug report annotations</vt:lpstr>
      <vt:lpstr>At the end of annotating.. </vt:lpstr>
      <vt:lpstr>Post annotation: Summarizing the bug reports</vt:lpstr>
      <vt:lpstr>Training set for BRC</vt:lpstr>
      <vt:lpstr>For the bug report corpus, gold standard summary includes..</vt:lpstr>
      <vt:lpstr>Why general classifiers at first place?</vt:lpstr>
      <vt:lpstr>More about classifiers..</vt:lpstr>
      <vt:lpstr>Classifiers: Conversation features</vt:lpstr>
      <vt:lpstr>Approach revisited</vt:lpstr>
      <vt:lpstr>Evaluation</vt:lpstr>
      <vt:lpstr>Comparing Base Effectiveness</vt:lpstr>
      <vt:lpstr>Comparing Classifiers (1) F-score</vt:lpstr>
      <vt:lpstr>Comparing Classifiers (1)  Pyramid Precision</vt:lpstr>
      <vt:lpstr>Feature Selection Analysis</vt:lpstr>
      <vt:lpstr>Human Evaluation (1)</vt:lpstr>
      <vt:lpstr>Human Evaluation (2) </vt:lpstr>
      <vt:lpstr>Human Evaluation (3)</vt:lpstr>
      <vt:lpstr>Threats</vt:lpstr>
      <vt:lpstr>Discussion</vt:lpstr>
      <vt:lpstr>Summary</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Artifacts </dc:title>
  <dc:creator>Aditi</dc:creator>
  <cp:lastModifiedBy>Aditi</cp:lastModifiedBy>
  <cp:revision>33</cp:revision>
  <dcterms:created xsi:type="dcterms:W3CDTF">2013-11-11T13:59:33Z</dcterms:created>
  <dcterms:modified xsi:type="dcterms:W3CDTF">2013-11-19T15:09:31Z</dcterms:modified>
</cp:coreProperties>
</file>